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1"/>
  </p:sldMasterIdLst>
  <p:notesMasterIdLst>
    <p:notesMasterId r:id="rId5"/>
  </p:notesMasterIdLst>
  <p:sldIdLst>
    <p:sldId id="256" r:id="rId2"/>
    <p:sldId id="257" r:id="rId3"/>
    <p:sldId id="258" r:id="rId4"/>
  </p:sldIdLst>
  <p:sldSz cx="7559675" cy="10691813"/>
  <p:notesSz cx="6858000" cy="9144000"/>
  <p:embeddedFontLst>
    <p:embeddedFont>
      <p:font typeface="Kalam" panose="020B0604020202020204" charset="0"/>
      <p:regular r:id="rId6"/>
    </p:embeddedFont>
    <p:embeddedFont>
      <p:font typeface="Lexend" panose="020B0604020202020204" charset="0"/>
      <p:regular r:id="rId7"/>
    </p:embeddedFont>
    <p:embeddedFont>
      <p:font typeface="Lexend Light" panose="020B0604020202020204" charset="0"/>
      <p:regular r:id="rId8"/>
    </p:embeddedFont>
    <p:embeddedFont>
      <p:font typeface="Lexend Medium" panose="020B0604020202020204" charset="0"/>
      <p:regular r:id="rId9"/>
    </p:embeddedFont>
  </p:embeddedFontLst>
  <p:custDataLst>
    <p:tags r:id="rId10"/>
  </p:custDataLst>
  <p:defaultText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0FB10FA-1DA9-4FCB-BB7B-E26F4B9E3CAC}">
  <a:tblStyle styleId="{00FB10FA-1DA9-4FCB-BB7B-E26F4B9E3CA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 varScale="1">
        <p:scale>
          <a:sx n="62" d="100"/>
          <a:sy n="62" d="100"/>
        </p:scale>
        <p:origin x="234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5" Type="http://schemas.microsoft.com/office/2016/11/relationships/changesInfo" Target="changesInfos/changesInfo1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r Hyam" userId="9bf42da1-aa71-4a5d-a8cc-fde852819fa0" providerId="ADAL" clId="{A51982A1-B99C-4565-B215-48D7458D55AF}"/>
    <pc:docChg chg="custSel modSld delMainMaster">
      <pc:chgData name="Christopher Hyam" userId="9bf42da1-aa71-4a5d-a8cc-fde852819fa0" providerId="ADAL" clId="{A51982A1-B99C-4565-B215-48D7458D55AF}" dt="2025-07-07T06:36:11.158" v="2" actId="1076"/>
      <pc:docMkLst>
        <pc:docMk/>
      </pc:docMkLst>
      <pc:sldChg chg="modSp mod modClrScheme chgLayout">
        <pc:chgData name="Christopher Hyam" userId="9bf42da1-aa71-4a5d-a8cc-fde852819fa0" providerId="ADAL" clId="{A51982A1-B99C-4565-B215-48D7458D55AF}" dt="2025-07-07T06:36:11.158" v="2" actId="1076"/>
        <pc:sldMkLst>
          <pc:docMk/>
          <pc:sldMk cId="0" sldId="258"/>
        </pc:sldMkLst>
        <pc:spChg chg="mod ord">
          <ac:chgData name="Christopher Hyam" userId="9bf42da1-aa71-4a5d-a8cc-fde852819fa0" providerId="ADAL" clId="{A51982A1-B99C-4565-B215-48D7458D55AF}" dt="2025-07-07T06:36:01.075" v="0" actId="700"/>
          <ac:spMkLst>
            <pc:docMk/>
            <pc:sldMk cId="0" sldId="258"/>
            <ac:spMk id="179" creationId="{00000000-0000-0000-0000-000000000000}"/>
          </ac:spMkLst>
        </pc:spChg>
        <pc:spChg chg="mod ord">
          <ac:chgData name="Christopher Hyam" userId="9bf42da1-aa71-4a5d-a8cc-fde852819fa0" providerId="ADAL" clId="{A51982A1-B99C-4565-B215-48D7458D55AF}" dt="2025-07-07T06:36:04.578" v="1" actId="20577"/>
          <ac:spMkLst>
            <pc:docMk/>
            <pc:sldMk cId="0" sldId="258"/>
            <ac:spMk id="181" creationId="{00000000-0000-0000-0000-000000000000}"/>
          </ac:spMkLst>
        </pc:spChg>
        <pc:spChg chg="mod ord">
          <ac:chgData name="Christopher Hyam" userId="9bf42da1-aa71-4a5d-a8cc-fde852819fa0" providerId="ADAL" clId="{A51982A1-B99C-4565-B215-48D7458D55AF}" dt="2025-07-07T06:36:11.158" v="2" actId="1076"/>
          <ac:spMkLst>
            <pc:docMk/>
            <pc:sldMk cId="0" sldId="258"/>
            <ac:spMk id="182" creationId="{00000000-0000-0000-0000-000000000000}"/>
          </ac:spMkLst>
        </pc:spChg>
        <pc:spChg chg="mod ord">
          <ac:chgData name="Christopher Hyam" userId="9bf42da1-aa71-4a5d-a8cc-fde852819fa0" providerId="ADAL" clId="{A51982A1-B99C-4565-B215-48D7458D55AF}" dt="2025-07-07T06:36:01.075" v="0" actId="700"/>
          <ac:spMkLst>
            <pc:docMk/>
            <pc:sldMk cId="0" sldId="258"/>
            <ac:spMk id="190" creationId="{00000000-0000-0000-0000-000000000000}"/>
          </ac:spMkLst>
        </pc:spChg>
      </pc:sldChg>
      <pc:sldMasterChg chg="del delSldLayout">
        <pc:chgData name="Christopher Hyam" userId="9bf42da1-aa71-4a5d-a8cc-fde852819fa0" providerId="ADAL" clId="{A51982A1-B99C-4565-B215-48D7458D55AF}" dt="2025-07-07T06:36:01.075" v="0" actId="700"/>
        <pc:sldMasterMkLst>
          <pc:docMk/>
          <pc:sldMasterMk cId="0" sldId="2147483665"/>
        </pc:sldMasterMkLst>
        <pc:sldLayoutChg chg="del">
          <pc:chgData name="Christopher Hyam" userId="9bf42da1-aa71-4a5d-a8cc-fde852819fa0" providerId="ADAL" clId="{A51982A1-B99C-4565-B215-48D7458D55AF}" dt="2025-07-07T06:36:01.075" v="0" actId="700"/>
          <pc:sldLayoutMkLst>
            <pc:docMk/>
            <pc:sldMasterMk cId="0" sldId="2147483665"/>
            <pc:sldLayoutMk cId="0" sldId="2147483648"/>
          </pc:sldLayoutMkLst>
        </pc:sldLayoutChg>
        <pc:sldLayoutChg chg="del">
          <pc:chgData name="Christopher Hyam" userId="9bf42da1-aa71-4a5d-a8cc-fde852819fa0" providerId="ADAL" clId="{A51982A1-B99C-4565-B215-48D7458D55AF}" dt="2025-07-07T06:36:01.075" v="0" actId="700"/>
          <pc:sldLayoutMkLst>
            <pc:docMk/>
            <pc:sldMasterMk cId="0" sldId="2147483665"/>
            <pc:sldLayoutMk cId="0" sldId="2147483649"/>
          </pc:sldLayoutMkLst>
        </pc:sldLayoutChg>
        <pc:sldLayoutChg chg="del">
          <pc:chgData name="Christopher Hyam" userId="9bf42da1-aa71-4a5d-a8cc-fde852819fa0" providerId="ADAL" clId="{A51982A1-B99C-4565-B215-48D7458D55AF}" dt="2025-07-07T06:36:01.075" v="0" actId="700"/>
          <pc:sldLayoutMkLst>
            <pc:docMk/>
            <pc:sldMasterMk cId="0" sldId="2147483665"/>
            <pc:sldLayoutMk cId="0" sldId="2147483650"/>
          </pc:sldLayoutMkLst>
        </pc:sldLayoutChg>
        <pc:sldLayoutChg chg="del">
          <pc:chgData name="Christopher Hyam" userId="9bf42da1-aa71-4a5d-a8cc-fde852819fa0" providerId="ADAL" clId="{A51982A1-B99C-4565-B215-48D7458D55AF}" dt="2025-07-07T06:36:01.075" v="0" actId="700"/>
          <pc:sldLayoutMkLst>
            <pc:docMk/>
            <pc:sldMasterMk cId="0" sldId="2147483665"/>
            <pc:sldLayoutMk cId="0" sldId="2147483651"/>
          </pc:sldLayoutMkLst>
        </pc:sldLayoutChg>
        <pc:sldLayoutChg chg="del">
          <pc:chgData name="Christopher Hyam" userId="9bf42da1-aa71-4a5d-a8cc-fde852819fa0" providerId="ADAL" clId="{A51982A1-B99C-4565-B215-48D7458D55AF}" dt="2025-07-07T06:36:01.075" v="0" actId="700"/>
          <pc:sldLayoutMkLst>
            <pc:docMk/>
            <pc:sldMasterMk cId="0" sldId="2147483665"/>
            <pc:sldLayoutMk cId="0" sldId="2147483652"/>
          </pc:sldLayoutMkLst>
        </pc:sldLayoutChg>
        <pc:sldLayoutChg chg="del">
          <pc:chgData name="Christopher Hyam" userId="9bf42da1-aa71-4a5d-a8cc-fde852819fa0" providerId="ADAL" clId="{A51982A1-B99C-4565-B215-48D7458D55AF}" dt="2025-07-07T06:36:01.075" v="0" actId="700"/>
          <pc:sldLayoutMkLst>
            <pc:docMk/>
            <pc:sldMasterMk cId="0" sldId="2147483665"/>
            <pc:sldLayoutMk cId="0" sldId="2147483653"/>
          </pc:sldLayoutMkLst>
        </pc:sldLayoutChg>
        <pc:sldLayoutChg chg="del">
          <pc:chgData name="Christopher Hyam" userId="9bf42da1-aa71-4a5d-a8cc-fde852819fa0" providerId="ADAL" clId="{A51982A1-B99C-4565-B215-48D7458D55AF}" dt="2025-07-07T06:36:01.075" v="0" actId="700"/>
          <pc:sldLayoutMkLst>
            <pc:docMk/>
            <pc:sldMasterMk cId="0" sldId="2147483665"/>
            <pc:sldLayoutMk cId="0" sldId="2147483654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27996905f60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27996905f60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c00f35aa63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2c00f35aa63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7996905f60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27996905f60_0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henational.academy/legal/terms-and-conditions" TargetMode="Externa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thenational.academy/legal/terms-and-conditions" TargetMode="External"/><Relationship Id="rId5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thenational.academy/legal/terms-and-conditions" TargetMode="External"/><Relationship Id="rId5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henational.academy/legal/terms-and-conditions" TargetMode="Externa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thenational.academy/legal/terms-and-conditions" TargetMode="External"/><Relationship Id="rId5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 Title page">
  <p:cSld name="SECTION_HEADER_1_1_1_1_1_1_1_1_1_1_1_2_1_1_1_1_1">
    <p:bg>
      <p:bgPr>
        <a:solidFill>
          <a:schemeClr val="lt1"/>
        </a:soli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70" name="Google Shape;70;p10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1" name="Google Shape;71;p10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72" name="Google Shape;72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0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1 Title page with long title">
  <p:cSld name="SECTION_HEADER_1_1_1_1_1_1_1_1_1_1_1_2_1_1_1_1_1_1_2">
    <p:bg>
      <p:bgPr>
        <a:solidFill>
          <a:schemeClr val="lt1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79" name="Google Shape;79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1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1" name="Google Shape;81;p11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82" name="Google Shape;82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1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 Middle page">
  <p:cSld name="SECTION_HEADER_1_1_1_1_1_1_1_1_1_1_1_2_1_1_1_1_1_1_1_1_2">
    <p:bg>
      <p:bgPr>
        <a:solidFill>
          <a:schemeClr val="lt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2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7" name="Google Shape;87;p12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" name="Google Shape;88;p12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2pPr>
            <a:lvl3pPr lvl="2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3pPr>
            <a:lvl4pPr lvl="3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4pPr>
            <a:lvl5pPr lvl="4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5pPr>
            <a:lvl6pPr lvl="5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6pPr>
            <a:lvl7pPr lvl="6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7pPr>
            <a:lvl8pPr lvl="7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8pPr>
            <a:lvl9pPr lvl="8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1 Last page">
  <p:cSld name="SECTION_HEADER_1_1_1_1_1_1_1_1_1_1_1_2_1_1_1_1_1_1_1_1_1_3">
    <p:bg>
      <p:bgPr>
        <a:solidFill>
          <a:schemeClr val="lt1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3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2" name="Google Shape;92;p13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3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2pPr>
            <a:lvl3pPr lvl="2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3pPr>
            <a:lvl4pPr lvl="3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4pPr>
            <a:lvl5pPr lvl="4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5pPr>
            <a:lvl6pPr lvl="5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6pPr>
            <a:lvl7pPr lvl="6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7pPr>
            <a:lvl8pPr lvl="7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8pPr>
            <a:lvl9pPr lvl="8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subTitle" idx="2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95" name="Google Shape;95;p13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3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 Single page worksheet">
  <p:cSld name="SECTION_HEADER_1_1_1_1_1_1_1_1_1_1_1_2_1_1_1_1_1_2">
    <p:bg>
      <p:bgPr>
        <a:solidFill>
          <a:schemeClr val="lt1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4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0" name="Google Shape;100;p14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01" name="Google Shape;10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4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03" name="Google Shape;103;p14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4" name="Google Shape;10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4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" name="Google Shape;106;p14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07" name="Google Shape;107;p14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8" name="Google Shape;108;p14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1 Single page worksheet with long title">
  <p:cSld name="SECTION_HEADER_1_1_1_1_1_1_1_1_1_1_1_2_1_1_1_1_1_1_1">
    <p:bg>
      <p:bgPr>
        <a:solidFill>
          <a:schemeClr val="lt1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1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5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2" name="Google Shape;112;p15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13" name="Google Shape;11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5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15" name="Google Shape;115;p15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16" name="Google Shape;11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5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" name="Google Shape;118;p15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19" name="Google Shape;119;p15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0" name="Google Shape;120;p15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 Landscape title page">
  <p:cSld name="SECTION_HEADER_1_1_1_1_1_1_1_1_1_1_1_2_1_1_1_1_1_1_1_1_1_1">
    <p:bg>
      <p:bgPr>
        <a:solidFill>
          <a:schemeClr val="lt1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6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4" name="Google Shape;124;p16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25" name="Google Shape;12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6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27" name="Google Shape;127;p16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28" name="Google Shape;12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319763" y="1225736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6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1 Landscape middle page">
  <p:cSld name="SECTION_HEADER_1_1_1_1_1_1_1_1_1_1_1_2_1_1_1_1_1_1_1_1_1_1_1">
    <p:bg>
      <p:bgPr>
        <a:solidFill>
          <a:schemeClr val="lt1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7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3" name="Google Shape;133;p17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4" name="Google Shape;134;p17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2pPr>
            <a:lvl3pPr lvl="2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3pPr>
            <a:lvl4pPr lvl="3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4pPr>
            <a:lvl5pPr lvl="4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5pPr>
            <a:lvl6pPr lvl="5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6pPr>
            <a:lvl7pPr lvl="6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7pPr>
            <a:lvl8pPr lvl="7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8pPr>
            <a:lvl9pPr lvl="8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2 Landscape last page">
  <p:cSld name="SECTION_HEADER_1_1_1_1_1_1_1_1_1_1_1_2_1_1_1_1_1_1_1_1_1_1_1_1">
    <p:bg>
      <p:bgPr>
        <a:solidFill>
          <a:schemeClr val="lt1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1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8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8" name="Google Shape;138;p18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" name="Google Shape;139;p18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2pPr>
            <a:lvl3pPr lvl="2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3pPr>
            <a:lvl4pPr lvl="3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4pPr>
            <a:lvl5pPr lvl="4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5pPr>
            <a:lvl6pPr lvl="5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6pPr>
            <a:lvl7pPr lvl="6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7pPr>
            <a:lvl8pPr lvl="7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8pPr>
            <a:lvl9pPr lvl="8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0" name="Google Shape;140;p18"/>
          <p:cNvSpPr txBox="1">
            <a:spLocks noGrp="1"/>
          </p:cNvSpPr>
          <p:nvPr>
            <p:ph type="subTitle" idx="2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41" name="Google Shape;141;p18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2" name="Google Shape;142;p18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.0 Landscape single page worksheet">
  <p:cSld name="SECTION_HEADER_1_1_1_1_1_1_1_1_1_1_1_2_1_1_1_1_1_1_1_1_1_1_2">
    <p:bg>
      <p:bgPr>
        <a:solidFill>
          <a:schemeClr val="lt1"/>
        </a:solid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1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9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47" name="Google Shape;14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9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49" name="Google Shape;149;p19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50" name="Google Shape;15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319763" y="1225736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9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2" name="Google Shape;152;p19"/>
          <p:cNvSpPr txBox="1">
            <a:spLocks noGrp="1"/>
          </p:cNvSpPr>
          <p:nvPr>
            <p:ph type="subTitle" idx="1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53" name="Google Shape;153;p19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" name="Google Shape;154;p19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9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200"/>
              <a:buFont typeface="Lexend"/>
              <a:buNone/>
              <a:defRPr sz="22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R="0" lvl="1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R="0" lvl="2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R="0" lvl="3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R="0" lvl="4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R="0" lvl="5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R="0" lvl="6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R="0" lvl="7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R="0" lvl="8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800"/>
              <a:buFont typeface="Lexend"/>
              <a:buChar char="●"/>
              <a:defRPr sz="18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Kalam"/>
              <a:buChar char="■"/>
              <a:defRPr sz="1400" i="0" u="none" strike="noStrike" cap="none">
                <a:solidFill>
                  <a:schemeClr val="dk2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0" marR="0" lvl="1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0" marR="0" lvl="2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0" marR="0" lvl="3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0" marR="0" lvl="4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0" marR="0" lvl="5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0" marR="0" lvl="6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0" marR="0" lvl="7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0" marR="0" lvl="8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</p:sldLayoutIdLst>
  <p:transition/>
  <p:txStyles>
    <p:title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0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0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/>
              <a:t>The distance food travels </a:t>
            </a:r>
            <a:endParaRPr sz="2000"/>
          </a:p>
        </p:txBody>
      </p:sp>
      <p:sp>
        <p:nvSpPr>
          <p:cNvPr id="160" name="Google Shape;160;p20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  <p:sp>
        <p:nvSpPr>
          <p:cNvPr id="161" name="Google Shape;161;p20"/>
          <p:cNvSpPr txBox="1"/>
          <p:nvPr/>
        </p:nvSpPr>
        <p:spPr>
          <a:xfrm>
            <a:off x="468000" y="3070850"/>
            <a:ext cx="6624000" cy="21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AutoNum type="arabicPeriod"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Use an atlas to calculate how far ingredients for this meal might have travelled if: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AutoNum type="alphaLcPeriod"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obtained from suppliers in the UK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000000"/>
              </a:buClr>
              <a:buSzPts val="1800"/>
              <a:buFont typeface="Lexend"/>
              <a:buAutoNum type="alphaLcPeriod"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imported from other countries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For each option, calculate the total distance the foods in this meal have travelled and compare the two totals.</a:t>
            </a:r>
            <a:endParaRPr sz="19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Food sourced from the UK</a:t>
            </a:r>
            <a:endParaRPr sz="2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Distance (kil</a:t>
            </a:r>
            <a:endParaRPr sz="2000">
              <a:latin typeface="Kalam"/>
              <a:ea typeface="Kalam"/>
              <a:cs typeface="Kalam"/>
              <a:sym typeface="Kalam"/>
            </a:endParaRPr>
          </a:p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19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None/>
            </a:pPr>
            <a:endParaRPr sz="19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None/>
            </a:pPr>
            <a:endParaRPr sz="19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20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2" name="Google Shape;162;p20"/>
          <p:cNvPicPr preferRelativeResize="0"/>
          <p:nvPr/>
        </p:nvPicPr>
        <p:blipFill>
          <a:blip r:embed="rId3">
            <a:alphaModFix/>
          </a:blip>
          <a:srcRect l="6907" t="6145" b="33602"/>
          <a:stretch>
            <a:fillRect/>
          </a:stretch>
        </p:blipFill>
        <p:spPr>
          <a:xfrm>
            <a:off x="4300520" y="1819054"/>
            <a:ext cx="1581005" cy="102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20"/>
          <p:cNvPicPr preferRelativeResize="0"/>
          <p:nvPr/>
        </p:nvPicPr>
        <p:blipFill>
          <a:blip r:embed="rId4">
            <a:alphaModFix/>
          </a:blip>
          <a:srcRect t="13703"/>
          <a:stretch>
            <a:fillRect/>
          </a:stretch>
        </p:blipFill>
        <p:spPr>
          <a:xfrm>
            <a:off x="1678474" y="1819050"/>
            <a:ext cx="1581005" cy="102319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64" name="Google Shape;164;p20"/>
          <p:cNvGraphicFramePr>
            <a:graphicFrameLocks noGrp="1"/>
          </p:cNvGraphicFramePr>
          <p:nvPr/>
        </p:nvGraphicFramePr>
        <p:xfrm>
          <a:off x="513600" y="5223050"/>
          <a:ext cx="6578400" cy="4571790"/>
        </p:xfrm>
        <a:graphic>
          <a:graphicData uri="http://schemas.openxmlformats.org/drawingml/2006/table">
            <a:tbl>
              <a:tblPr>
                <a:noFill/>
                <a:tableStyleId>{00FB10FA-1DA9-4FCB-BB7B-E26F4B9E3CAC}</a:tableStyleId>
              </a:tblPr>
              <a:tblGrid>
                <a:gridCol w="328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Food sourced from the UK</a:t>
                      </a:r>
                      <a:endParaRPr sz="1800" b="1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Distance (kilometres)</a:t>
                      </a:r>
                      <a:endParaRPr sz="1800" b="1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dk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peas from Boston, Lincolnshire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sausages from Swansea, Glamorgan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potatoes from Girvan, Ayrshire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carrots from Cambridge, Cambridgeshire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ice cream from Bodmin, Cornwall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Total distance </a:t>
                      </a:r>
                      <a:endParaRPr sz="1800" b="1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65" name="Google Shape;165;p20"/>
          <p:cNvSpPr txBox="1">
            <a:spLocks noGrp="1"/>
          </p:cNvSpPr>
          <p:nvPr>
            <p:ph type="title"/>
          </p:nvPr>
        </p:nvSpPr>
        <p:spPr>
          <a:xfrm>
            <a:off x="468000" y="1473600"/>
            <a:ext cx="6624000" cy="27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Task A: How far does our food travel?</a:t>
            </a:r>
            <a:endParaRPr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1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1386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The distance food travels </a:t>
            </a:r>
            <a:endParaRPr/>
          </a:p>
        </p:txBody>
      </p:sp>
      <p:sp>
        <p:nvSpPr>
          <p:cNvPr id="171" name="Google Shape;171;p21"/>
          <p:cNvSpPr txBox="1"/>
          <p:nvPr/>
        </p:nvSpPr>
        <p:spPr>
          <a:xfrm>
            <a:off x="490800" y="5440350"/>
            <a:ext cx="6578400" cy="11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2. Write one or two sentences to explain why we might import food from other countries even when it can be grown or produced in the UK.</a:t>
            </a:r>
            <a:endParaRPr sz="17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aphicFrame>
        <p:nvGraphicFramePr>
          <p:cNvPr id="172" name="Google Shape;172;p21"/>
          <p:cNvGraphicFramePr>
            <a:graphicFrameLocks noGrp="1"/>
          </p:cNvGraphicFramePr>
          <p:nvPr/>
        </p:nvGraphicFramePr>
        <p:xfrm>
          <a:off x="490800" y="9847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{00FB10FA-1DA9-4FCB-BB7B-E26F4B9E3CAC}</a:tableStyleId>
              </a:tblPr>
              <a:tblGrid>
                <a:gridCol w="328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Food sourced from other countries</a:t>
                      </a:r>
                      <a:endParaRPr sz="1800" b="1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dk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lt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Distance (kilometres)</a:t>
                      </a:r>
                      <a:endParaRPr sz="1800" b="1">
                        <a:solidFill>
                          <a:schemeClr val="lt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dk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latin typeface="Lexend"/>
                          <a:ea typeface="Lexend"/>
                          <a:cs typeface="Lexend"/>
                          <a:sym typeface="Lexend"/>
                        </a:rPr>
                        <a:t>peas from Cape Town, South Africa</a:t>
                      </a: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sausages from Auckland, New Zealand</a:t>
                      </a:r>
                      <a:endParaRPr sz="18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potatoes from Cairo, Egypt</a:t>
                      </a:r>
                      <a:endParaRPr sz="18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carrots from Groningen, Netherlands</a:t>
                      </a:r>
                      <a:endParaRPr sz="18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ice cream from Rome, Italy</a:t>
                      </a:r>
                      <a:endParaRPr sz="18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Total distance </a:t>
                      </a:r>
                      <a:endParaRPr sz="1800" b="1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18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73" name="Google Shape;17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580550" y="6661050"/>
            <a:ext cx="5945025" cy="1561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15087" y="8410950"/>
            <a:ext cx="5945025" cy="1561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90" name="Google Shape;190;p22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The distance food travels </a:t>
            </a:r>
            <a:endParaRPr/>
          </a:p>
        </p:txBody>
      </p:sp>
      <p:sp>
        <p:nvSpPr>
          <p:cNvPr id="181" name="Google Shape;181;p22"/>
          <p:cNvSpPr txBox="1">
            <a:spLocks noGrp="1"/>
          </p:cNvSpPr>
          <p:nvPr>
            <p:ph type="subTitle" idx="4294967295"/>
          </p:nvPr>
        </p:nvSpPr>
        <p:spPr>
          <a:xfrm>
            <a:off x="4835525" y="9972675"/>
            <a:ext cx="2724150" cy="16033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 dirty="0"/>
          </a:p>
        </p:txBody>
      </p:sp>
      <p:sp>
        <p:nvSpPr>
          <p:cNvPr id="182" name="Google Shape;182;p22"/>
          <p:cNvSpPr txBox="1">
            <a:spLocks noGrp="1"/>
          </p:cNvSpPr>
          <p:nvPr>
            <p:ph type="title" idx="4294967295"/>
          </p:nvPr>
        </p:nvSpPr>
        <p:spPr>
          <a:xfrm>
            <a:off x="222406" y="606188"/>
            <a:ext cx="6623050" cy="27622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dirty="0"/>
              <a:t>Task B: What are the consequences of food miles?</a:t>
            </a:r>
            <a:endParaRPr dirty="0"/>
          </a:p>
        </p:txBody>
      </p:sp>
      <p:sp>
        <p:nvSpPr>
          <p:cNvPr id="180" name="Google Shape;180;p22"/>
          <p:cNvSpPr txBox="1"/>
          <p:nvPr/>
        </p:nvSpPr>
        <p:spPr>
          <a:xfrm>
            <a:off x="6744600" y="10447800"/>
            <a:ext cx="815400" cy="24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v2.3</a:t>
            </a:r>
            <a:endParaRPr sz="1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3" name="Google Shape;183;p22"/>
          <p:cNvSpPr txBox="1"/>
          <p:nvPr/>
        </p:nvSpPr>
        <p:spPr>
          <a:xfrm>
            <a:off x="468000" y="1092600"/>
            <a:ext cx="6624000" cy="37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Debate the motion: Sourcing our food </a:t>
            </a: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locally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is better than </a:t>
            </a: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importing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it from other countries. You can make notes below.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Find a partner and number yourself 1 or 2.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Number 1s should speak for two minutes to support the motion. Number 2s should then speak for two minutes against the motion. 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Now, swap over and repeat the activity with Number 1s speaking against the motion and Number 2s speaking for the motion.</a:t>
            </a:r>
            <a:endParaRPr sz="1200"/>
          </a:p>
        </p:txBody>
      </p:sp>
      <p:pic>
        <p:nvPicPr>
          <p:cNvPr id="184" name="Google Shape;18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95800" y="8298925"/>
            <a:ext cx="3000401" cy="145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0000" y="6625850"/>
            <a:ext cx="2951999" cy="145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0000" y="5048600"/>
            <a:ext cx="2951999" cy="1456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468001" y="8297125"/>
            <a:ext cx="2951999" cy="145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468001" y="6624050"/>
            <a:ext cx="2951999" cy="145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468001" y="5047675"/>
            <a:ext cx="2951999" cy="1456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32"/>
  <p:tag name="AS_OS" val="Microsoft Windows NT 6.2.9200.0"/>
  <p:tag name="AS_RELEASE_DATE" val="2024.02.14"/>
  <p:tag name="AS_TITLE" val="Aspose.Slides for .NET Standard 2.0"/>
  <p:tag name="AS_VERSION" val="24.2"/>
</p:tagLst>
</file>

<file path=ppt/theme/theme1.xml><?xml version="1.0" encoding="utf-8"?>
<a:theme xmlns:a="http://schemas.openxmlformats.org/drawingml/2006/main" name="simple-light-2">
  <a:themeElements>
    <a:clrScheme name="Simple Light">
      <a:dk1>
        <a:srgbClr val="000000"/>
      </a:dk1>
      <a:lt1>
        <a:srgbClr val="FFFFFF"/>
      </a:lt1>
      <a:dk2>
        <a:srgbClr val="000000"/>
      </a:dk2>
      <a:lt2>
        <a:srgbClr val="F0F0F0"/>
      </a:lt2>
      <a:accent1>
        <a:srgbClr val="25AB38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E51D4D"/>
      </a:accent6>
      <a:hlink>
        <a:srgbClr val="25AB38"/>
      </a:hlink>
      <a:folHlink>
        <a:srgbClr val="0097A7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-light-2 override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277</Words>
  <Application>Microsoft Office PowerPoint</Application>
  <PresentationFormat>Custom</PresentationFormat>
  <Paragraphs>37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Lexend</vt:lpstr>
      <vt:lpstr>Arial</vt:lpstr>
      <vt:lpstr>Lexend Light</vt:lpstr>
      <vt:lpstr>Kalam</vt:lpstr>
      <vt:lpstr>Lexend Medium</vt:lpstr>
      <vt:lpstr>simple-light-2</vt:lpstr>
      <vt:lpstr>The distance food travels </vt:lpstr>
      <vt:lpstr>PowerPoint Presentation</vt:lpstr>
      <vt:lpstr>Task B: What are the consequences of food miles?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Christopher Hyam</cp:lastModifiedBy>
  <cp:revision>1</cp:revision>
  <cp:lastPrinted>2024-03-24T06:32:25Z</cp:lastPrinted>
  <dcterms:created xsi:type="dcterms:W3CDTF">2024-03-24T06:32:25Z</dcterms:created>
  <dcterms:modified xsi:type="dcterms:W3CDTF">2025-07-07T06:36:11Z</dcterms:modified>
</cp:coreProperties>
</file>