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57" r:id="rId3"/>
    <p:sldId id="272" r:id="rId4"/>
    <p:sldId id="273" r:id="rId5"/>
    <p:sldId id="274" r:id="rId6"/>
    <p:sldId id="275" r:id="rId7"/>
    <p:sldId id="276" r:id="rId8"/>
    <p:sldId id="277" r:id="rId9"/>
    <p:sldId id="278" r:id="rId10"/>
    <p:sldId id="284" r:id="rId11"/>
    <p:sldId id="279" r:id="rId12"/>
    <p:sldId id="280" r:id="rId13"/>
    <p:sldId id="281" r:id="rId14"/>
    <p:sldId id="282" r:id="rId15"/>
    <p:sldId id="283" r:id="rId16"/>
    <p:sldId id="285" r:id="rId17"/>
    <p:sldId id="286" r:id="rId18"/>
    <p:sldId id="287" r:id="rId19"/>
    <p:sldId id="288" r:id="rId20"/>
    <p:sldId id="289" r:id="rId21"/>
    <p:sldId id="291" r:id="rId22"/>
    <p:sldId id="292" r:id="rId23"/>
    <p:sldId id="293" r:id="rId24"/>
    <p:sldId id="294" r:id="rId25"/>
    <p:sldId id="311" r:id="rId26"/>
    <p:sldId id="296" r:id="rId27"/>
    <p:sldId id="297" r:id="rId28"/>
    <p:sldId id="299" r:id="rId29"/>
    <p:sldId id="300"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76" d="100"/>
          <a:sy n="76" d="100"/>
        </p:scale>
        <p:origin x="82" y="3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3ADB9E-24E9-49E5-9B1B-DF57586D5C4B}" type="datetimeFigureOut">
              <a:rPr lang="en-GB" smtClean="0"/>
              <a:t>09/07/2025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021DE0-D867-4C67-8B6D-7A79D7AD265E}" type="slidenum">
              <a:rPr lang="en-GB" smtClean="0"/>
              <a:t>‹#›</a:t>
            </a:fld>
            <a:endParaRPr lang="en-GB"/>
          </a:p>
        </p:txBody>
      </p:sp>
    </p:spTree>
    <p:extLst>
      <p:ext uri="{BB962C8B-B14F-4D97-AF65-F5344CB8AC3E}">
        <p14:creationId xmlns:p14="http://schemas.microsoft.com/office/powerpoint/2010/main" val="17277673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55003FE-3508-4638-9FC2-6677A4DC53B4}" type="slidenum">
              <a:rPr lang="en-GB" smtClean="0"/>
              <a:pPr>
                <a:defRPr/>
              </a:pPr>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55003FE-3508-4638-9FC2-6677A4DC53B4}" type="slidenum">
              <a:rPr lang="en-GB" smtClean="0"/>
              <a:pPr>
                <a:defRPr/>
              </a:pPr>
              <a:t>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55003FE-3508-4638-9FC2-6677A4DC53B4}" type="slidenum">
              <a:rPr lang="en-GB" smtClean="0"/>
              <a:pPr>
                <a:defRPr/>
              </a:pPr>
              <a:t>6</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55003FE-3508-4638-9FC2-6677A4DC53B4}" type="slidenum">
              <a:rPr lang="en-GB" smtClean="0"/>
              <a:pPr>
                <a:defRPr/>
              </a:pPr>
              <a:t>7</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55003FE-3508-4638-9FC2-6677A4DC53B4}" type="slidenum">
              <a:rPr lang="en-GB" smtClean="0"/>
              <a:pPr>
                <a:defRPr/>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55003FE-3508-4638-9FC2-6677A4DC53B4}" type="slidenum">
              <a:rPr lang="en-GB" smtClean="0"/>
              <a:pPr>
                <a:defRPr/>
              </a:pPr>
              <a:t>9</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10</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12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C2E1BE1-D9BD-44B8-B21B-DA9E2FED79C7}" type="slidenum">
              <a:rPr lang="en-GB" smtClean="0"/>
              <a:pPr/>
              <a:t>11</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55003FE-3508-4638-9FC2-6677A4DC53B4}" type="slidenum">
              <a:rPr lang="en-GB" smtClean="0"/>
              <a:pPr>
                <a:defRPr/>
              </a:pPr>
              <a:t>12</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55003FE-3508-4638-9FC2-6677A4DC53B4}" type="slidenum">
              <a:rPr lang="en-GB" smtClean="0"/>
              <a:pPr>
                <a:defRPr/>
              </a:pPr>
              <a:t>13</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55003FE-3508-4638-9FC2-6677A4DC53B4}" type="slidenum">
              <a:rPr lang="en-GB" smtClean="0"/>
              <a:pPr>
                <a:defRPr/>
              </a:pPr>
              <a:t>14</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55003FE-3508-4638-9FC2-6677A4DC53B4}" type="slidenum">
              <a:rPr lang="en-GB" smtClean="0"/>
              <a:pPr>
                <a:defRPr/>
              </a:pPr>
              <a:t>15</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16</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17</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18</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19</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20</a:t>
            </a:fld>
            <a:endParaRPr lang="en-GB"/>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21</a:t>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22</a:t>
            </a:fld>
            <a:endParaRPr lang="en-GB"/>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23</a:t>
            </a:fld>
            <a:endParaRPr lang="en-GB"/>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24</a:t>
            </a:fld>
            <a:endParaRPr lang="en-GB"/>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D55003FE-3508-4638-9FC2-6677A4DC53B4}" type="slidenum">
              <a:rPr lang="en-GB" smtClean="0"/>
              <a:pPr>
                <a:defRPr/>
              </a:pPr>
              <a:t>25</a:t>
            </a:fld>
            <a:endParaRPr lang="en-GB"/>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26</a:t>
            </a:fld>
            <a:endParaRPr lang="en-GB"/>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27</a:t>
            </a:fld>
            <a:endParaRPr lang="en-GB"/>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28</a:t>
            </a:fld>
            <a:endParaRPr lang="en-GB"/>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E6B789AF-82C6-40E4-9E27-AD6E08184182}" type="slidenum">
              <a:rPr lang="en-GB" smtClean="0"/>
              <a:pPr/>
              <a:t>29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22B0B-D4C0-C316-A2C5-08A3F16928B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E44FFDA-E1B0-16CE-4F47-1AB398CC90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C6C46014-C006-6F8B-84A2-7DCCB4822DA3}"/>
              </a:ext>
            </a:extLst>
          </p:cNvPr>
          <p:cNvSpPr>
            <a:spLocks noGrp="1"/>
          </p:cNvSpPr>
          <p:nvPr>
            <p:ph type="dt" sz="half" idx="10"/>
          </p:nvPr>
        </p:nvSpPr>
        <p:spPr/>
        <p:txBody>
          <a:bodyPr/>
          <a:lstStyle/>
          <a:p>
            <a:fld id="{6A79AD83-823F-4143-8A52-1C1E3AF45FDA}" type="datetimeFigureOut">
              <a:rPr lang="en-GB" smtClean="0"/>
              <a:t>09/07/2025</a:t>
            </a:fld>
            <a:endParaRPr lang="en-GB"/>
          </a:p>
        </p:txBody>
      </p:sp>
      <p:sp>
        <p:nvSpPr>
          <p:cNvPr id="5" name="Footer Placeholder 4">
            <a:extLst>
              <a:ext uri="{FF2B5EF4-FFF2-40B4-BE49-F238E27FC236}">
                <a16:creationId xmlns:a16="http://schemas.microsoft.com/office/drawing/2014/main" id="{BBE93732-D16D-E006-21D2-BF6AF4F609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B2DD1A-0905-D112-9783-96F7CC0009AD}"/>
              </a:ext>
            </a:extLst>
          </p:cNvPr>
          <p:cNvSpPr>
            <a:spLocks noGrp="1"/>
          </p:cNvSpPr>
          <p:nvPr>
            <p:ph type="sldNum" sz="quarter" idx="12"/>
          </p:nvPr>
        </p:nvSpPr>
        <p:spPr/>
        <p:txBody>
          <a:bodyPr/>
          <a:lstStyle/>
          <a:p>
            <a:fld id="{509E5100-72D2-4B9A-8576-CA2B732C25BF}" type="slidenum">
              <a:rPr lang="en-GB" smtClean="0"/>
              <a:t>‹#›</a:t>
            </a:fld>
            <a:endParaRPr lang="en-GB"/>
          </a:p>
        </p:txBody>
      </p:sp>
    </p:spTree>
    <p:extLst>
      <p:ext uri="{BB962C8B-B14F-4D97-AF65-F5344CB8AC3E}">
        <p14:creationId xmlns:p14="http://schemas.microsoft.com/office/powerpoint/2010/main" val="999320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936C0-7CA5-514E-EF0D-0BC0D15C3DF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B9724CE-6FA0-6E28-6D59-8A30301FBDA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1152085-7037-1C71-C4FC-C5814777A757}"/>
              </a:ext>
            </a:extLst>
          </p:cNvPr>
          <p:cNvSpPr>
            <a:spLocks noGrp="1"/>
          </p:cNvSpPr>
          <p:nvPr>
            <p:ph type="dt" sz="half" idx="10"/>
          </p:nvPr>
        </p:nvSpPr>
        <p:spPr/>
        <p:txBody>
          <a:bodyPr/>
          <a:lstStyle/>
          <a:p>
            <a:fld id="{6A79AD83-823F-4143-8A52-1C1E3AF45FDA}" type="datetimeFigureOut">
              <a:rPr lang="en-GB" smtClean="0"/>
              <a:t>09/07/2025</a:t>
            </a:fld>
            <a:endParaRPr lang="en-GB"/>
          </a:p>
        </p:txBody>
      </p:sp>
      <p:sp>
        <p:nvSpPr>
          <p:cNvPr id="5" name="Footer Placeholder 4">
            <a:extLst>
              <a:ext uri="{FF2B5EF4-FFF2-40B4-BE49-F238E27FC236}">
                <a16:creationId xmlns:a16="http://schemas.microsoft.com/office/drawing/2014/main" id="{D356533D-A3CB-631E-4C61-9C8C1F444E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E56E2E-D817-D06B-1EF0-66B5295ED28C}"/>
              </a:ext>
            </a:extLst>
          </p:cNvPr>
          <p:cNvSpPr>
            <a:spLocks noGrp="1"/>
          </p:cNvSpPr>
          <p:nvPr>
            <p:ph type="sldNum" sz="quarter" idx="12"/>
          </p:nvPr>
        </p:nvSpPr>
        <p:spPr/>
        <p:txBody>
          <a:bodyPr/>
          <a:lstStyle/>
          <a:p>
            <a:fld id="{509E5100-72D2-4B9A-8576-CA2B732C25BF}" type="slidenum">
              <a:rPr lang="en-GB" smtClean="0"/>
              <a:t>‹#›</a:t>
            </a:fld>
            <a:endParaRPr lang="en-GB"/>
          </a:p>
        </p:txBody>
      </p:sp>
    </p:spTree>
    <p:extLst>
      <p:ext uri="{BB962C8B-B14F-4D97-AF65-F5344CB8AC3E}">
        <p14:creationId xmlns:p14="http://schemas.microsoft.com/office/powerpoint/2010/main" val="3892475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1EDEB-5DC7-83C6-2F83-BBFEBFCCCF4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45E0A7D-8A90-5A61-EA08-23308E7F4E8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4CDA3CF-6C54-98E9-BD0D-BC81C7ABBB38}"/>
              </a:ext>
            </a:extLst>
          </p:cNvPr>
          <p:cNvSpPr>
            <a:spLocks noGrp="1"/>
          </p:cNvSpPr>
          <p:nvPr>
            <p:ph type="dt" sz="half" idx="10"/>
          </p:nvPr>
        </p:nvSpPr>
        <p:spPr/>
        <p:txBody>
          <a:bodyPr/>
          <a:lstStyle/>
          <a:p>
            <a:fld id="{6A79AD83-823F-4143-8A52-1C1E3AF45FDA}" type="datetimeFigureOut">
              <a:rPr lang="en-GB" smtClean="0"/>
              <a:t>09/07/2025</a:t>
            </a:fld>
            <a:endParaRPr lang="en-GB"/>
          </a:p>
        </p:txBody>
      </p:sp>
      <p:sp>
        <p:nvSpPr>
          <p:cNvPr id="5" name="Footer Placeholder 4">
            <a:extLst>
              <a:ext uri="{FF2B5EF4-FFF2-40B4-BE49-F238E27FC236}">
                <a16:creationId xmlns:a16="http://schemas.microsoft.com/office/drawing/2014/main" id="{CAEB2678-166E-B8BA-1E4D-7165B12D10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EBC6F6-9622-3F0E-72D2-04B1BB486E37}"/>
              </a:ext>
            </a:extLst>
          </p:cNvPr>
          <p:cNvSpPr>
            <a:spLocks noGrp="1"/>
          </p:cNvSpPr>
          <p:nvPr>
            <p:ph type="sldNum" sz="quarter" idx="12"/>
          </p:nvPr>
        </p:nvSpPr>
        <p:spPr/>
        <p:txBody>
          <a:bodyPr/>
          <a:lstStyle/>
          <a:p>
            <a:fld id="{509E5100-72D2-4B9A-8576-CA2B732C25BF}" type="slidenum">
              <a:rPr lang="en-GB" smtClean="0"/>
              <a:t>‹#›</a:t>
            </a:fld>
            <a:endParaRPr lang="en-GB"/>
          </a:p>
        </p:txBody>
      </p:sp>
    </p:spTree>
    <p:extLst>
      <p:ext uri="{BB962C8B-B14F-4D97-AF65-F5344CB8AC3E}">
        <p14:creationId xmlns:p14="http://schemas.microsoft.com/office/powerpoint/2010/main" val="4164636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32044-2FD7-7A1E-3D3D-E09465D152F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37BE59E-95D1-F020-69EC-A03E7762289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E474FED-7787-8FCB-7EF4-93A5491BCC9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90E4577-6802-F645-522E-5D4909184D98}"/>
              </a:ext>
            </a:extLst>
          </p:cNvPr>
          <p:cNvSpPr>
            <a:spLocks noGrp="1"/>
          </p:cNvSpPr>
          <p:nvPr>
            <p:ph type="dt" sz="half" idx="10"/>
          </p:nvPr>
        </p:nvSpPr>
        <p:spPr/>
        <p:txBody>
          <a:bodyPr/>
          <a:lstStyle/>
          <a:p>
            <a:fld id="{6A79AD83-823F-4143-8A52-1C1E3AF45FDA}" type="datetimeFigureOut">
              <a:rPr lang="en-GB" smtClean="0"/>
              <a:t>09/07/2025</a:t>
            </a:fld>
            <a:endParaRPr lang="en-GB"/>
          </a:p>
        </p:txBody>
      </p:sp>
      <p:sp>
        <p:nvSpPr>
          <p:cNvPr id="6" name="Footer Placeholder 5">
            <a:extLst>
              <a:ext uri="{FF2B5EF4-FFF2-40B4-BE49-F238E27FC236}">
                <a16:creationId xmlns:a16="http://schemas.microsoft.com/office/drawing/2014/main" id="{7E56BBE8-A313-C45A-C725-45CA0C107C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5F3396-3181-4C51-BE2B-77701D64B952}"/>
              </a:ext>
            </a:extLst>
          </p:cNvPr>
          <p:cNvSpPr>
            <a:spLocks noGrp="1"/>
          </p:cNvSpPr>
          <p:nvPr>
            <p:ph type="sldNum" sz="quarter" idx="12"/>
          </p:nvPr>
        </p:nvSpPr>
        <p:spPr/>
        <p:txBody>
          <a:bodyPr/>
          <a:lstStyle/>
          <a:p>
            <a:fld id="{509E5100-72D2-4B9A-8576-CA2B732C25BF}" type="slidenum">
              <a:rPr lang="en-GB" smtClean="0"/>
              <a:t>‹#›</a:t>
            </a:fld>
            <a:endParaRPr lang="en-GB"/>
          </a:p>
        </p:txBody>
      </p:sp>
    </p:spTree>
    <p:extLst>
      <p:ext uri="{BB962C8B-B14F-4D97-AF65-F5344CB8AC3E}">
        <p14:creationId xmlns:p14="http://schemas.microsoft.com/office/powerpoint/2010/main" val="3564388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11BE0-C2B3-4AAC-82D9-F315ABA2C3C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2934FA3-5320-9DF5-3975-18B723660C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BD16ADF-E142-E453-40F2-BA0ECF0468B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5641E92-2006-84BB-40A5-696565AA8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187D7C7-1156-AFB4-0F8F-06CBDB62A4A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C88AF04-E381-3A40-D3F1-42468790E4D3}"/>
              </a:ext>
            </a:extLst>
          </p:cNvPr>
          <p:cNvSpPr>
            <a:spLocks noGrp="1"/>
          </p:cNvSpPr>
          <p:nvPr>
            <p:ph type="dt" sz="half" idx="10"/>
          </p:nvPr>
        </p:nvSpPr>
        <p:spPr/>
        <p:txBody>
          <a:bodyPr/>
          <a:lstStyle/>
          <a:p>
            <a:fld id="{6A79AD83-823F-4143-8A52-1C1E3AF45FDA}" type="datetimeFigureOut">
              <a:rPr lang="en-GB" smtClean="0"/>
              <a:t>09/07/2025</a:t>
            </a:fld>
            <a:endParaRPr lang="en-GB"/>
          </a:p>
        </p:txBody>
      </p:sp>
      <p:sp>
        <p:nvSpPr>
          <p:cNvPr id="8" name="Footer Placeholder 7">
            <a:extLst>
              <a:ext uri="{FF2B5EF4-FFF2-40B4-BE49-F238E27FC236}">
                <a16:creationId xmlns:a16="http://schemas.microsoft.com/office/drawing/2014/main" id="{389BF392-3626-4207-E7FD-3E4925141AA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691EA06-EB2B-C454-4AD0-B8104DEA57EF}"/>
              </a:ext>
            </a:extLst>
          </p:cNvPr>
          <p:cNvSpPr>
            <a:spLocks noGrp="1"/>
          </p:cNvSpPr>
          <p:nvPr>
            <p:ph type="sldNum" sz="quarter" idx="12"/>
          </p:nvPr>
        </p:nvSpPr>
        <p:spPr/>
        <p:txBody>
          <a:bodyPr/>
          <a:lstStyle/>
          <a:p>
            <a:fld id="{509E5100-72D2-4B9A-8576-CA2B732C25BF}" type="slidenum">
              <a:rPr lang="en-GB" smtClean="0"/>
              <a:t>‹#›</a:t>
            </a:fld>
            <a:endParaRPr lang="en-GB"/>
          </a:p>
        </p:txBody>
      </p:sp>
    </p:spTree>
    <p:extLst>
      <p:ext uri="{BB962C8B-B14F-4D97-AF65-F5344CB8AC3E}">
        <p14:creationId xmlns:p14="http://schemas.microsoft.com/office/powerpoint/2010/main" val="2766239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9DCDC-49B6-8D34-BA40-4C96B84C76D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DA1529C-4144-4135-6824-9FADD8E68D74}"/>
              </a:ext>
            </a:extLst>
          </p:cNvPr>
          <p:cNvSpPr>
            <a:spLocks noGrp="1"/>
          </p:cNvSpPr>
          <p:nvPr>
            <p:ph type="dt" sz="half" idx="10"/>
          </p:nvPr>
        </p:nvSpPr>
        <p:spPr/>
        <p:txBody>
          <a:bodyPr/>
          <a:lstStyle/>
          <a:p>
            <a:fld id="{6A79AD83-823F-4143-8A52-1C1E3AF45FDA}" type="datetimeFigureOut">
              <a:rPr lang="en-GB" smtClean="0"/>
              <a:t>09/07/2025</a:t>
            </a:fld>
            <a:endParaRPr lang="en-GB"/>
          </a:p>
        </p:txBody>
      </p:sp>
      <p:sp>
        <p:nvSpPr>
          <p:cNvPr id="4" name="Footer Placeholder 3">
            <a:extLst>
              <a:ext uri="{FF2B5EF4-FFF2-40B4-BE49-F238E27FC236}">
                <a16:creationId xmlns:a16="http://schemas.microsoft.com/office/drawing/2014/main" id="{B5F0134C-16BA-9CFE-B477-ECFAAABBB93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36F4C57-7422-F949-830E-BDFDF68D42FC}"/>
              </a:ext>
            </a:extLst>
          </p:cNvPr>
          <p:cNvSpPr>
            <a:spLocks noGrp="1"/>
          </p:cNvSpPr>
          <p:nvPr>
            <p:ph type="sldNum" sz="quarter" idx="12"/>
          </p:nvPr>
        </p:nvSpPr>
        <p:spPr/>
        <p:txBody>
          <a:bodyPr/>
          <a:lstStyle/>
          <a:p>
            <a:fld id="{509E5100-72D2-4B9A-8576-CA2B732C25BF}" type="slidenum">
              <a:rPr lang="en-GB" smtClean="0"/>
              <a:t>‹#›</a:t>
            </a:fld>
            <a:endParaRPr lang="en-GB"/>
          </a:p>
        </p:txBody>
      </p:sp>
    </p:spTree>
    <p:extLst>
      <p:ext uri="{BB962C8B-B14F-4D97-AF65-F5344CB8AC3E}">
        <p14:creationId xmlns:p14="http://schemas.microsoft.com/office/powerpoint/2010/main" val="3198412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B450E45-3860-8F48-3611-CDB9D6A5C567}"/>
              </a:ext>
            </a:extLst>
          </p:cNvPr>
          <p:cNvSpPr>
            <a:spLocks noGrp="1"/>
          </p:cNvSpPr>
          <p:nvPr>
            <p:ph type="dt" sz="half" idx="10"/>
          </p:nvPr>
        </p:nvSpPr>
        <p:spPr/>
        <p:txBody>
          <a:bodyPr/>
          <a:lstStyle/>
          <a:p>
            <a:fld id="{6A79AD83-823F-4143-8A52-1C1E3AF45FDA}" type="datetimeFigureOut">
              <a:rPr lang="en-GB" smtClean="0"/>
              <a:t>09/07/2025</a:t>
            </a:fld>
            <a:endParaRPr lang="en-GB"/>
          </a:p>
        </p:txBody>
      </p:sp>
      <p:sp>
        <p:nvSpPr>
          <p:cNvPr id="3" name="Footer Placeholder 2">
            <a:extLst>
              <a:ext uri="{FF2B5EF4-FFF2-40B4-BE49-F238E27FC236}">
                <a16:creationId xmlns:a16="http://schemas.microsoft.com/office/drawing/2014/main" id="{792BE0ED-0E1D-791B-63BD-50594BDD261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D69142E-D952-1C36-FD9A-ED71BBF57CC0}"/>
              </a:ext>
            </a:extLst>
          </p:cNvPr>
          <p:cNvSpPr>
            <a:spLocks noGrp="1"/>
          </p:cNvSpPr>
          <p:nvPr>
            <p:ph type="sldNum" sz="quarter" idx="12"/>
          </p:nvPr>
        </p:nvSpPr>
        <p:spPr/>
        <p:txBody>
          <a:bodyPr/>
          <a:lstStyle/>
          <a:p>
            <a:fld id="{509E5100-72D2-4B9A-8576-CA2B732C25BF}" type="slidenum">
              <a:rPr lang="en-GB" smtClean="0"/>
              <a:t>‹#›</a:t>
            </a:fld>
            <a:endParaRPr lang="en-GB"/>
          </a:p>
        </p:txBody>
      </p:sp>
    </p:spTree>
    <p:extLst>
      <p:ext uri="{BB962C8B-B14F-4D97-AF65-F5344CB8AC3E}">
        <p14:creationId xmlns:p14="http://schemas.microsoft.com/office/powerpoint/2010/main" val="2447268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C6B13-B620-18AC-8C56-A977A8DA48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ECD0E8C-0CEF-9366-D537-9D3C323320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A90330C-9F26-C12D-54F6-4A7A4CADBC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C87D32-AED9-F7E0-2352-548CE949A662}"/>
              </a:ext>
            </a:extLst>
          </p:cNvPr>
          <p:cNvSpPr>
            <a:spLocks noGrp="1"/>
          </p:cNvSpPr>
          <p:nvPr>
            <p:ph type="dt" sz="half" idx="10"/>
          </p:nvPr>
        </p:nvSpPr>
        <p:spPr/>
        <p:txBody>
          <a:bodyPr/>
          <a:lstStyle/>
          <a:p>
            <a:fld id="{6A79AD83-823F-4143-8A52-1C1E3AF45FDA}" type="datetimeFigureOut">
              <a:rPr lang="en-GB" smtClean="0"/>
              <a:t>09/07/2025</a:t>
            </a:fld>
            <a:endParaRPr lang="en-GB"/>
          </a:p>
        </p:txBody>
      </p:sp>
      <p:sp>
        <p:nvSpPr>
          <p:cNvPr id="6" name="Footer Placeholder 5">
            <a:extLst>
              <a:ext uri="{FF2B5EF4-FFF2-40B4-BE49-F238E27FC236}">
                <a16:creationId xmlns:a16="http://schemas.microsoft.com/office/drawing/2014/main" id="{6B3B8A45-FA42-CC34-F657-D641F7853B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8B74CC-38E9-3C30-C110-3B8612AA05DB}"/>
              </a:ext>
            </a:extLst>
          </p:cNvPr>
          <p:cNvSpPr>
            <a:spLocks noGrp="1"/>
          </p:cNvSpPr>
          <p:nvPr>
            <p:ph type="sldNum" sz="quarter" idx="12"/>
          </p:nvPr>
        </p:nvSpPr>
        <p:spPr/>
        <p:txBody>
          <a:bodyPr/>
          <a:lstStyle/>
          <a:p>
            <a:fld id="{509E5100-72D2-4B9A-8576-CA2B732C25BF}" type="slidenum">
              <a:rPr lang="en-GB" smtClean="0"/>
              <a:t>‹#›</a:t>
            </a:fld>
            <a:endParaRPr lang="en-GB"/>
          </a:p>
        </p:txBody>
      </p:sp>
    </p:spTree>
    <p:extLst>
      <p:ext uri="{BB962C8B-B14F-4D97-AF65-F5344CB8AC3E}">
        <p14:creationId xmlns:p14="http://schemas.microsoft.com/office/powerpoint/2010/main" val="3966627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41B44-2C1A-976B-096B-2F4F9197F22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89F5089-485E-D157-0E21-4575ADC8CA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755E8BD-5A6C-1C60-A2AF-8D60453F21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7DAA0AA-A7E8-A435-415B-24C3A19ADE19}"/>
              </a:ext>
            </a:extLst>
          </p:cNvPr>
          <p:cNvSpPr>
            <a:spLocks noGrp="1"/>
          </p:cNvSpPr>
          <p:nvPr>
            <p:ph type="dt" sz="half" idx="10"/>
          </p:nvPr>
        </p:nvSpPr>
        <p:spPr/>
        <p:txBody>
          <a:bodyPr/>
          <a:lstStyle/>
          <a:p>
            <a:fld id="{6A79AD83-823F-4143-8A52-1C1E3AF45FDA}" type="datetimeFigureOut">
              <a:rPr lang="en-GB" smtClean="0"/>
              <a:t>09/07/2025</a:t>
            </a:fld>
            <a:endParaRPr lang="en-GB"/>
          </a:p>
        </p:txBody>
      </p:sp>
      <p:sp>
        <p:nvSpPr>
          <p:cNvPr id="6" name="Footer Placeholder 5">
            <a:extLst>
              <a:ext uri="{FF2B5EF4-FFF2-40B4-BE49-F238E27FC236}">
                <a16:creationId xmlns:a16="http://schemas.microsoft.com/office/drawing/2014/main" id="{AD128626-942D-AD90-1487-BA3AE0977B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8CC269-EB12-1493-8795-5F0C5698FD77}"/>
              </a:ext>
            </a:extLst>
          </p:cNvPr>
          <p:cNvSpPr>
            <a:spLocks noGrp="1"/>
          </p:cNvSpPr>
          <p:nvPr>
            <p:ph type="sldNum" sz="quarter" idx="12"/>
          </p:nvPr>
        </p:nvSpPr>
        <p:spPr/>
        <p:txBody>
          <a:bodyPr/>
          <a:lstStyle/>
          <a:p>
            <a:fld id="{509E5100-72D2-4B9A-8576-CA2B732C25BF}" type="slidenum">
              <a:rPr lang="en-GB" smtClean="0"/>
              <a:t>‹#›</a:t>
            </a:fld>
            <a:endParaRPr lang="en-GB"/>
          </a:p>
        </p:txBody>
      </p:sp>
    </p:spTree>
    <p:extLst>
      <p:ext uri="{BB962C8B-B14F-4D97-AF65-F5344CB8AC3E}">
        <p14:creationId xmlns:p14="http://schemas.microsoft.com/office/powerpoint/2010/main" val="2817721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C2EBF-0576-185F-5328-F0AE4D347BA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02296008-9141-530F-9F55-029099F499E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4DEA966-366B-1BEE-E431-07D247CD6C41}"/>
              </a:ext>
            </a:extLst>
          </p:cNvPr>
          <p:cNvSpPr>
            <a:spLocks noGrp="1"/>
          </p:cNvSpPr>
          <p:nvPr>
            <p:ph type="dt" sz="half" idx="10"/>
          </p:nvPr>
        </p:nvSpPr>
        <p:spPr/>
        <p:txBody>
          <a:bodyPr/>
          <a:lstStyle/>
          <a:p>
            <a:fld id="{6A79AD83-823F-4143-8A52-1C1E3AF45FDA}" type="datetimeFigureOut">
              <a:rPr lang="en-GB" smtClean="0"/>
              <a:t>09/07/2025</a:t>
            </a:fld>
            <a:endParaRPr lang="en-GB"/>
          </a:p>
        </p:txBody>
      </p:sp>
      <p:sp>
        <p:nvSpPr>
          <p:cNvPr id="5" name="Footer Placeholder 4">
            <a:extLst>
              <a:ext uri="{FF2B5EF4-FFF2-40B4-BE49-F238E27FC236}">
                <a16:creationId xmlns:a16="http://schemas.microsoft.com/office/drawing/2014/main" id="{886ECFE7-5BD9-752C-67EF-302ADCAFB3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D0DC60-ADE3-90D5-B3B2-140CDC453700}"/>
              </a:ext>
            </a:extLst>
          </p:cNvPr>
          <p:cNvSpPr>
            <a:spLocks noGrp="1"/>
          </p:cNvSpPr>
          <p:nvPr>
            <p:ph type="sldNum" sz="quarter" idx="12"/>
          </p:nvPr>
        </p:nvSpPr>
        <p:spPr/>
        <p:txBody>
          <a:bodyPr/>
          <a:lstStyle/>
          <a:p>
            <a:fld id="{509E5100-72D2-4B9A-8576-CA2B732C25BF}" type="slidenum">
              <a:rPr lang="en-GB" smtClean="0"/>
              <a:t>‹#›</a:t>
            </a:fld>
            <a:endParaRPr lang="en-GB"/>
          </a:p>
        </p:txBody>
      </p:sp>
    </p:spTree>
    <p:extLst>
      <p:ext uri="{BB962C8B-B14F-4D97-AF65-F5344CB8AC3E}">
        <p14:creationId xmlns:p14="http://schemas.microsoft.com/office/powerpoint/2010/main" val="4283633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0C45C4-579E-2FF9-DAD5-D86E940B5BA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DB6F58AF-B508-1449-0152-DB9F20C51A8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FE3FFF4-708E-6BC4-8163-5868F4273337}"/>
              </a:ext>
            </a:extLst>
          </p:cNvPr>
          <p:cNvSpPr>
            <a:spLocks noGrp="1"/>
          </p:cNvSpPr>
          <p:nvPr>
            <p:ph type="dt" sz="half" idx="10"/>
          </p:nvPr>
        </p:nvSpPr>
        <p:spPr/>
        <p:txBody>
          <a:bodyPr/>
          <a:lstStyle/>
          <a:p>
            <a:fld id="{6A79AD83-823F-4143-8A52-1C1E3AF45FDA}" type="datetimeFigureOut">
              <a:rPr lang="en-GB" smtClean="0"/>
              <a:t>09/07/2025</a:t>
            </a:fld>
            <a:endParaRPr lang="en-GB"/>
          </a:p>
        </p:txBody>
      </p:sp>
      <p:sp>
        <p:nvSpPr>
          <p:cNvPr id="5" name="Footer Placeholder 4">
            <a:extLst>
              <a:ext uri="{FF2B5EF4-FFF2-40B4-BE49-F238E27FC236}">
                <a16:creationId xmlns:a16="http://schemas.microsoft.com/office/drawing/2014/main" id="{64FB330B-D288-1DE1-A006-A7AC182528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A6D6DC-90EE-C989-C0F2-B438CB2A9ED7}"/>
              </a:ext>
            </a:extLst>
          </p:cNvPr>
          <p:cNvSpPr>
            <a:spLocks noGrp="1"/>
          </p:cNvSpPr>
          <p:nvPr>
            <p:ph type="sldNum" sz="quarter" idx="12"/>
          </p:nvPr>
        </p:nvSpPr>
        <p:spPr/>
        <p:txBody>
          <a:bodyPr/>
          <a:lstStyle/>
          <a:p>
            <a:fld id="{509E5100-72D2-4B9A-8576-CA2B732C25BF}" type="slidenum">
              <a:rPr lang="en-GB" smtClean="0"/>
              <a:t>‹#›</a:t>
            </a:fld>
            <a:endParaRPr lang="en-GB"/>
          </a:p>
        </p:txBody>
      </p:sp>
    </p:spTree>
    <p:extLst>
      <p:ext uri="{BB962C8B-B14F-4D97-AF65-F5344CB8AC3E}">
        <p14:creationId xmlns:p14="http://schemas.microsoft.com/office/powerpoint/2010/main" val="69507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1D9BD3-D3E1-D1B1-392C-77C2E372B3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52391C6-1E32-1FB5-D539-1562628331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40121A8-299B-0A10-BE7D-A0FDD43C45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A79AD83-823F-4143-8A52-1C1E3AF45FDA}" type="datetimeFigureOut">
              <a:rPr lang="en-GB" smtClean="0"/>
              <a:t>09/07/2025</a:t>
            </a:fld>
            <a:endParaRPr lang="en-GB"/>
          </a:p>
        </p:txBody>
      </p:sp>
      <p:sp>
        <p:nvSpPr>
          <p:cNvPr id="5" name="Footer Placeholder 4">
            <a:extLst>
              <a:ext uri="{FF2B5EF4-FFF2-40B4-BE49-F238E27FC236}">
                <a16:creationId xmlns:a16="http://schemas.microsoft.com/office/drawing/2014/main" id="{86767C28-7C56-BA29-09C7-6F82FDE670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A7C24C4-49D5-7E76-77B4-612362F938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09E5100-72D2-4B9A-8576-CA2B732C25BF}" type="slidenum">
              <a:rPr lang="en-GB" smtClean="0"/>
              <a:t>‹#›</a:t>
            </a:fld>
            <a:endParaRPr lang="en-GB"/>
          </a:p>
        </p:txBody>
      </p:sp>
    </p:spTree>
    <p:extLst>
      <p:ext uri="{BB962C8B-B14F-4D97-AF65-F5344CB8AC3E}">
        <p14:creationId xmlns:p14="http://schemas.microsoft.com/office/powerpoint/2010/main" val="7738705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0FF1F-04D3-657B-8414-9DD5B35A59C3}"/>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C74A1B0-233F-55F6-A2FD-8DBC542F845C}"/>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965673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207568" y="1628801"/>
            <a:ext cx="7772400" cy="1470025"/>
          </a:xfrm>
        </p:spPr>
        <p:txBody>
          <a:bodyPr/>
          <a:lstStyle/>
          <a:p>
            <a:r>
              <a:rPr lang="en-GB" dirty="0"/>
              <a:t>Y7 Theme Park Project</a:t>
            </a:r>
          </a:p>
        </p:txBody>
      </p:sp>
      <p:sp>
        <p:nvSpPr>
          <p:cNvPr id="3" name="Subtitle 2"/>
          <p:cNvSpPr>
            <a:spLocks noGrp="1"/>
          </p:cNvSpPr>
          <p:nvPr>
            <p:ph type="subTitle" idx="1"/>
          </p:nvPr>
        </p:nvSpPr>
        <p:spPr>
          <a:xfrm>
            <a:off x="2895600" y="3212976"/>
            <a:ext cx="6400800" cy="3240360"/>
          </a:xfrm>
        </p:spPr>
        <p:txBody>
          <a:bodyPr>
            <a:normAutofit/>
          </a:bodyPr>
          <a:lstStyle/>
          <a:p>
            <a:r>
              <a:rPr lang="en-GB" dirty="0"/>
              <a:t>The following scheme of work is designed for 6 weeks. However, it seems like most of the lessons I have designed will run over the expected 1 hour time frame, so there should be plenty for your classes. If not, you may wish to include some further S&amp;L activities, such as making the students act out their TV advert.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Lesson 1</a:t>
            </a:r>
          </a:p>
        </p:txBody>
      </p:sp>
      <p:sp>
        <p:nvSpPr>
          <p:cNvPr id="3" name="Content Placeholder 2"/>
          <p:cNvSpPr>
            <a:spLocks noGrp="1"/>
          </p:cNvSpPr>
          <p:nvPr>
            <p:ph idx="1"/>
          </p:nvPr>
        </p:nvSpPr>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0242" name="Picture 3"/>
          <p:cNvPicPr>
            <a:picLocks noChangeAspect="1" noChangeArrowheads="1"/>
          </p:cNvPicPr>
          <p:nvPr/>
        </p:nvPicPr>
        <p:blipFill>
          <a:blip r:embed="rId3" cstate="print"/>
          <a:srcRect/>
          <a:stretch>
            <a:fillRect/>
          </a:stretch>
        </p:blipFill>
        <p:spPr bwMode="auto">
          <a:xfrm>
            <a:off x="1524000" y="1"/>
            <a:ext cx="9144000" cy="6867525"/>
          </a:xfrm>
          <a:prstGeom prst="rect">
            <a:avLst/>
          </a:prstGeom>
          <a:noFill/>
          <a:ln w="9525">
            <a:noFill/>
            <a:miter lim="800000"/>
            <a:headEnd/>
            <a:tailEnd/>
          </a:ln>
        </p:spPr>
      </p:pic>
      <p:sp>
        <p:nvSpPr>
          <p:cNvPr id="10243" name="Rectangle 2"/>
          <p:cNvSpPr>
            <a:spLocks noGrp="1" noChangeArrowheads="1"/>
          </p:cNvSpPr>
          <p:nvPr>
            <p:ph type="title"/>
          </p:nvPr>
        </p:nvSpPr>
        <p:spPr>
          <a:xfrm>
            <a:off x="2286000" y="0"/>
            <a:ext cx="7772400" cy="762000"/>
          </a:xfrm>
        </p:spPr>
        <p:txBody>
          <a:bodyPr/>
          <a:lstStyle/>
          <a:p>
            <a:r>
              <a:rPr lang="en-GB" sz="3600" dirty="0">
                <a:latin typeface="Comic Sans MS" pitchFamily="66" charset="0"/>
              </a:rPr>
              <a:t>Welcome to </a:t>
            </a:r>
            <a:r>
              <a:rPr lang="en-GB" sz="3600" dirty="0" err="1">
                <a:latin typeface="Comic Sans MS" pitchFamily="66" charset="0"/>
              </a:rPr>
              <a:t>Funn</a:t>
            </a:r>
            <a:r>
              <a:rPr lang="en-GB" sz="3600" dirty="0">
                <a:latin typeface="Comic Sans MS" pitchFamily="66" charset="0"/>
              </a:rPr>
              <a:t> Village...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3" cstate="print"/>
          <a:srcRect/>
          <a:stretch>
            <a:fillRect/>
          </a:stretch>
        </p:blipFill>
        <p:spPr bwMode="auto">
          <a:xfrm>
            <a:off x="1524000" y="0"/>
            <a:ext cx="9144000" cy="6923088"/>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524000" y="0"/>
          <a:ext cx="9144000" cy="6877050"/>
        </p:xfrm>
        <a:graphic>
          <a:graphicData uri="http://schemas.openxmlformats.org/presentationml/2006/ole">
            <mc:AlternateContent xmlns:mc="http://schemas.openxmlformats.org/markup-compatibility/2006">
              <mc:Choice xmlns:v="urn:schemas-microsoft-com:vml" Requires="v">
                <p:oleObj name="Photo Editor Photo" r:id="rId3" imgW="3343742" imgH="2514286" progId="">
                  <p:embed/>
                </p:oleObj>
              </mc:Choice>
              <mc:Fallback>
                <p:oleObj name="Photo Editor Photo" r:id="rId3" imgW="3343742" imgH="2514286" progId="">
                  <p:embed/>
                  <p:pic>
                    <p:nvPicPr>
                      <p:cNvPr id="1026"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0"/>
                        <a:ext cx="9144000" cy="687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3" cstate="print"/>
          <a:srcRect/>
          <a:stretch>
            <a:fillRect/>
          </a:stretch>
        </p:blipFill>
        <p:spPr bwMode="auto">
          <a:xfrm>
            <a:off x="1524000" y="0"/>
            <a:ext cx="9144000" cy="68580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3" cstate="print"/>
          <a:srcRect/>
          <a:stretch>
            <a:fillRect/>
          </a:stretch>
        </p:blipFill>
        <p:spPr bwMode="auto">
          <a:xfrm>
            <a:off x="1524000" y="0"/>
            <a:ext cx="9144000" cy="690245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4338" name="Picture 4"/>
          <p:cNvPicPr>
            <a:picLocks noChangeAspect="1" noChangeArrowheads="1"/>
          </p:cNvPicPr>
          <p:nvPr/>
        </p:nvPicPr>
        <p:blipFill>
          <a:blip r:embed="rId3" cstate="print"/>
          <a:srcRect/>
          <a:stretch>
            <a:fillRect/>
          </a:stretch>
        </p:blipFill>
        <p:spPr bwMode="auto">
          <a:xfrm>
            <a:off x="1524000" y="0"/>
            <a:ext cx="9144000" cy="6858000"/>
          </a:xfrm>
          <a:prstGeom prst="rect">
            <a:avLst/>
          </a:prstGeom>
          <a:noFill/>
          <a:ln w="9525">
            <a:noFill/>
            <a:miter lim="800000"/>
            <a:headEnd/>
            <a:tailEnd/>
          </a:ln>
        </p:spPr>
      </p:pic>
      <p:sp>
        <p:nvSpPr>
          <p:cNvPr id="14339" name="Rectangle 2"/>
          <p:cNvSpPr>
            <a:spLocks noGrp="1" noChangeArrowheads="1"/>
          </p:cNvSpPr>
          <p:nvPr>
            <p:ph type="title"/>
          </p:nvPr>
        </p:nvSpPr>
        <p:spPr>
          <a:xfrm>
            <a:off x="2209800" y="0"/>
            <a:ext cx="7772400" cy="1143000"/>
          </a:xfrm>
        </p:spPr>
        <p:txBody>
          <a:bodyPr/>
          <a:lstStyle/>
          <a:p>
            <a:r>
              <a:rPr lang="en-GB" dirty="0" err="1">
                <a:latin typeface="Comic Sans MS" pitchFamily="66" charset="0"/>
              </a:rPr>
              <a:t>Funn</a:t>
            </a:r>
            <a:r>
              <a:rPr lang="en-GB" dirty="0">
                <a:latin typeface="Comic Sans MS" pitchFamily="66" charset="0"/>
              </a:rPr>
              <a:t> Manor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Theme Park Proposal</a:t>
            </a:r>
          </a:p>
        </p:txBody>
      </p:sp>
      <p:sp>
        <p:nvSpPr>
          <p:cNvPr id="3" name="Rectangle 2"/>
          <p:cNvSpPr/>
          <p:nvPr/>
        </p:nvSpPr>
        <p:spPr>
          <a:xfrm>
            <a:off x="1991544" y="1772816"/>
            <a:ext cx="8208912" cy="46805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Wealthy business man Mr. </a:t>
            </a:r>
            <a:r>
              <a:rPr lang="en-GB" sz="2400" dirty="0" err="1"/>
              <a:t>Buyall</a:t>
            </a:r>
            <a:r>
              <a:rPr lang="en-GB" sz="2400" dirty="0"/>
              <a:t> wants to buy </a:t>
            </a:r>
            <a:r>
              <a:rPr lang="en-GB" sz="2400" dirty="0" err="1"/>
              <a:t>Funn</a:t>
            </a:r>
            <a:r>
              <a:rPr lang="en-GB" sz="2400" dirty="0"/>
              <a:t> Manor and turn it, and its grounds, into the newest theme park.  There are few places for fun in the village, so the students and kids are very exited by the idea. As well as that, there isn’t much trade for builders at the moment because the economy is so bad. However, there are several people, some very important to the village, who hate the idea. Building the park could mean a lot of noise pollution and unwanted guests for the people of the village, but it might also mean the beautiful </a:t>
            </a:r>
            <a:r>
              <a:rPr lang="en-GB" sz="2400" dirty="0" err="1"/>
              <a:t>Funn</a:t>
            </a:r>
            <a:r>
              <a:rPr lang="en-GB" sz="2400" dirty="0"/>
              <a:t> Manor isn’t preserved as it should be.  </a:t>
            </a:r>
          </a:p>
          <a:p>
            <a:pPr algn="ctr"/>
            <a:endParaRPr lang="en-GB" sz="2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en-GB">
                <a:latin typeface="Comic Sans MS" pitchFamily="66" charset="0"/>
              </a:rPr>
              <a:t>Read your sheet</a:t>
            </a:r>
          </a:p>
        </p:txBody>
      </p:sp>
      <p:sp>
        <p:nvSpPr>
          <p:cNvPr id="15363" name="Content Placeholder 2"/>
          <p:cNvSpPr>
            <a:spLocks noGrp="1"/>
          </p:cNvSpPr>
          <p:nvPr>
            <p:ph idx="1"/>
          </p:nvPr>
        </p:nvSpPr>
        <p:spPr/>
        <p:txBody>
          <a:bodyPr/>
          <a:lstStyle/>
          <a:p>
            <a:pPr eaLnBrk="1" hangingPunct="1">
              <a:buFont typeface="Arial" charset="0"/>
              <a:buNone/>
            </a:pPr>
            <a:endParaRPr lang="en-GB" dirty="0">
              <a:latin typeface="Comic Sans MS" pitchFamily="66" charset="0"/>
            </a:endParaRPr>
          </a:p>
          <a:p>
            <a:pPr eaLnBrk="1" hangingPunct="1">
              <a:buFont typeface="Arial" charset="0"/>
              <a:buNone/>
            </a:pPr>
            <a:r>
              <a:rPr lang="en-GB" dirty="0">
                <a:latin typeface="Comic Sans MS" pitchFamily="66" charset="0"/>
              </a:rPr>
              <a:t>Look at the following ideas about a</a:t>
            </a:r>
          </a:p>
          <a:p>
            <a:pPr eaLnBrk="1" hangingPunct="1">
              <a:buFont typeface="Arial" charset="0"/>
              <a:buNone/>
            </a:pPr>
            <a:r>
              <a:rPr lang="en-GB" dirty="0">
                <a:latin typeface="Comic Sans MS" pitchFamily="66" charset="0"/>
              </a:rPr>
              <a:t>proposal to open a theme park in</a:t>
            </a:r>
          </a:p>
          <a:p>
            <a:pPr eaLnBrk="1" hangingPunct="1">
              <a:buFont typeface="Arial" charset="0"/>
              <a:buNone/>
            </a:pPr>
            <a:r>
              <a:rPr lang="en-GB" dirty="0" err="1">
                <a:latin typeface="Comic Sans MS" pitchFamily="66" charset="0"/>
              </a:rPr>
              <a:t>Allerton</a:t>
            </a:r>
            <a:r>
              <a:rPr lang="en-GB" dirty="0">
                <a:latin typeface="Comic Sans MS" pitchFamily="66" charset="0"/>
              </a:rPr>
              <a:t> then answer the questions</a:t>
            </a:r>
          </a:p>
        </p:txBody>
      </p:sp>
      <p:pic>
        <p:nvPicPr>
          <p:cNvPr id="15364" name="Picture 2" descr="http://www.hyperentertainment.com/v1/_images/projects/confidential_theme_park_4.jpg"/>
          <p:cNvPicPr>
            <a:picLocks noChangeAspect="1" noChangeArrowheads="1"/>
          </p:cNvPicPr>
          <p:nvPr/>
        </p:nvPicPr>
        <p:blipFill>
          <a:blip r:embed="rId3" cstate="print"/>
          <a:srcRect/>
          <a:stretch>
            <a:fillRect/>
          </a:stretch>
        </p:blipFill>
        <p:spPr bwMode="auto">
          <a:xfrm>
            <a:off x="3167063" y="4511676"/>
            <a:ext cx="5643562" cy="234632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cstate="print"/>
          <a:srcRect/>
          <a:stretch>
            <a:fillRect/>
          </a:stretch>
        </p:blipFill>
        <p:spPr bwMode="auto">
          <a:xfrm>
            <a:off x="1524000" y="0"/>
            <a:ext cx="4038600" cy="6858000"/>
          </a:xfrm>
          <a:prstGeom prst="rect">
            <a:avLst/>
          </a:prstGeom>
          <a:noFill/>
          <a:ln w="9525">
            <a:noFill/>
            <a:miter lim="800000"/>
            <a:headEnd/>
            <a:tailEnd/>
          </a:ln>
        </p:spPr>
      </p:pic>
      <p:sp>
        <p:nvSpPr>
          <p:cNvPr id="16387" name="Text Box 3"/>
          <p:cNvSpPr txBox="1">
            <a:spLocks noChangeArrowheads="1"/>
          </p:cNvSpPr>
          <p:nvPr/>
        </p:nvSpPr>
        <p:spPr bwMode="auto">
          <a:xfrm>
            <a:off x="5410200" y="1"/>
            <a:ext cx="5257800" cy="6524863"/>
          </a:xfrm>
          <a:prstGeom prst="rect">
            <a:avLst/>
          </a:prstGeom>
          <a:noFill/>
          <a:ln w="9525">
            <a:noFill/>
            <a:miter lim="800000"/>
            <a:headEnd/>
            <a:tailEnd/>
          </a:ln>
        </p:spPr>
        <p:txBody>
          <a:bodyPr>
            <a:spAutoFit/>
          </a:bodyPr>
          <a:lstStyle/>
          <a:p>
            <a:pPr>
              <a:spcBef>
                <a:spcPct val="50000"/>
              </a:spcBef>
            </a:pPr>
            <a:r>
              <a:rPr lang="en-GB" sz="2200" dirty="0"/>
              <a:t>wants to buy </a:t>
            </a:r>
            <a:r>
              <a:rPr lang="en-GB" sz="2200" dirty="0" err="1"/>
              <a:t>Funn</a:t>
            </a:r>
            <a:r>
              <a:rPr lang="en-GB" sz="2200" dirty="0"/>
              <a:t> Manor Estate to turn into a </a:t>
            </a:r>
            <a:r>
              <a:rPr lang="en-GB" sz="2200" dirty="0" err="1"/>
              <a:t>funland</a:t>
            </a:r>
            <a:r>
              <a:rPr lang="en-GB" sz="2200" dirty="0"/>
              <a:t> leisure &amp; entertainment park. This will have all the latest, most exciting rides including ‘Space Warp’ &amp; ‘White Water Rapids’. My </a:t>
            </a:r>
            <a:r>
              <a:rPr lang="en-GB" sz="2200" dirty="0" err="1"/>
              <a:t>Buyall</a:t>
            </a:r>
            <a:r>
              <a:rPr lang="en-GB" sz="2200" dirty="0"/>
              <a:t> would demolish the old manor house &amp; use the estate gardens &amp; grounds for a safari park. The construction of the fun park would create many jobs while it was being built &amp;, when completed, it would provide even more permanent jobs for hundreds of local people. Mr </a:t>
            </a:r>
            <a:r>
              <a:rPr lang="en-GB" sz="2200" dirty="0" err="1"/>
              <a:t>Buyall</a:t>
            </a:r>
            <a:r>
              <a:rPr lang="en-GB" sz="2200" dirty="0"/>
              <a:t> argues that the manor house is in urgent need of repair &amp; is dangerous. The gardens have been neglected &amp; are overgrown &amp; the lake is a danger to children in the area. He says that the fun park will benefit everyone in the community &amp; provide a place of family entertainment.</a:t>
            </a:r>
            <a:endParaRPr lang="en-GB" sz="2400" dirty="0"/>
          </a:p>
        </p:txBody>
      </p:sp>
      <p:sp>
        <p:nvSpPr>
          <p:cNvPr id="16388" name="Text Box 4"/>
          <p:cNvSpPr txBox="1">
            <a:spLocks noChangeArrowheads="1"/>
          </p:cNvSpPr>
          <p:nvPr/>
        </p:nvSpPr>
        <p:spPr bwMode="auto">
          <a:xfrm>
            <a:off x="1981200" y="0"/>
            <a:ext cx="3048000" cy="488950"/>
          </a:xfrm>
          <a:prstGeom prst="rect">
            <a:avLst/>
          </a:prstGeom>
          <a:noFill/>
          <a:ln w="9525">
            <a:noFill/>
            <a:miter lim="800000"/>
            <a:headEnd/>
            <a:tailEnd/>
          </a:ln>
        </p:spPr>
        <p:txBody>
          <a:bodyPr>
            <a:spAutoFit/>
          </a:bodyPr>
          <a:lstStyle/>
          <a:p>
            <a:pPr algn="ctr">
              <a:spcBef>
                <a:spcPct val="50000"/>
              </a:spcBef>
            </a:pPr>
            <a:r>
              <a:rPr lang="en-GB" sz="2600" b="1"/>
              <a:t>Mr. Buyall</a:t>
            </a:r>
            <a:endParaRPr lang="en-GB" sz="2400">
              <a:latin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cstate="print"/>
          <a:srcRect/>
          <a:stretch>
            <a:fillRect/>
          </a:stretch>
        </p:blipFill>
        <p:spPr bwMode="auto">
          <a:xfrm>
            <a:off x="6191250" y="0"/>
            <a:ext cx="4476750" cy="6858000"/>
          </a:xfrm>
          <a:prstGeom prst="rect">
            <a:avLst/>
          </a:prstGeom>
          <a:noFill/>
          <a:ln w="9525">
            <a:noFill/>
            <a:miter lim="800000"/>
            <a:headEnd/>
            <a:tailEnd/>
          </a:ln>
        </p:spPr>
      </p:pic>
      <p:sp>
        <p:nvSpPr>
          <p:cNvPr id="17411" name="Text Box 3"/>
          <p:cNvSpPr txBox="1">
            <a:spLocks noChangeArrowheads="1"/>
          </p:cNvSpPr>
          <p:nvPr/>
        </p:nvSpPr>
        <p:spPr bwMode="auto">
          <a:xfrm>
            <a:off x="1524000" y="1"/>
            <a:ext cx="4648200" cy="6632585"/>
          </a:xfrm>
          <a:prstGeom prst="rect">
            <a:avLst/>
          </a:prstGeom>
          <a:noFill/>
          <a:ln w="9525">
            <a:noFill/>
            <a:miter lim="800000"/>
            <a:headEnd/>
            <a:tailEnd/>
          </a:ln>
        </p:spPr>
        <p:txBody>
          <a:bodyPr>
            <a:spAutoFit/>
          </a:bodyPr>
          <a:lstStyle/>
          <a:p>
            <a:pPr>
              <a:spcBef>
                <a:spcPct val="50000"/>
              </a:spcBef>
            </a:pPr>
            <a:r>
              <a:rPr lang="en-GB" sz="2500" b="1" dirty="0"/>
              <a:t>MR BUILDIT</a:t>
            </a:r>
            <a:r>
              <a:rPr lang="en-GB" sz="2500" dirty="0"/>
              <a:t> owns a local building firm. Unfortunately his firm is not doing so well at the moment as there is a lack of new projects in the area and a dip in the economy. He has heard about Mr </a:t>
            </a:r>
            <a:r>
              <a:rPr lang="en-GB" sz="2500" dirty="0" err="1"/>
              <a:t>Buyall’s</a:t>
            </a:r>
            <a:r>
              <a:rPr lang="en-GB" sz="2500" dirty="0"/>
              <a:t> proposal to buy </a:t>
            </a:r>
            <a:r>
              <a:rPr lang="en-GB" sz="2500" dirty="0" err="1"/>
              <a:t>Funn</a:t>
            </a:r>
            <a:r>
              <a:rPr lang="en-GB" sz="2500" dirty="0"/>
              <a:t> Manor to turn it into a fun park. Mr </a:t>
            </a:r>
            <a:r>
              <a:rPr lang="en-GB" sz="2500" dirty="0" err="1"/>
              <a:t>Buildit</a:t>
            </a:r>
            <a:r>
              <a:rPr lang="en-GB" sz="2500" dirty="0"/>
              <a:t> believes this is a great idea as he could expect to get a substantial amount of work for his firm. This would mean that Mr </a:t>
            </a:r>
            <a:r>
              <a:rPr lang="en-GB" sz="2500" dirty="0" err="1"/>
              <a:t>Buildit</a:t>
            </a:r>
            <a:r>
              <a:rPr lang="en-GB" sz="2500" dirty="0"/>
              <a:t> would not have to make any workers redundant as his firm can both build new buildings &amp; renovate existing properties.</a:t>
            </a:r>
            <a:r>
              <a:rPr lang="en-GB" sz="2400" dirty="0"/>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051" name="Text Box 4"/>
          <p:cNvSpPr txBox="1">
            <a:spLocks noChangeArrowheads="1"/>
          </p:cNvSpPr>
          <p:nvPr/>
        </p:nvSpPr>
        <p:spPr bwMode="auto">
          <a:xfrm>
            <a:off x="4953000" y="1"/>
            <a:ext cx="5715000" cy="6863417"/>
          </a:xfrm>
          <a:prstGeom prst="rect">
            <a:avLst/>
          </a:prstGeom>
          <a:noFill/>
          <a:ln w="9525">
            <a:noFill/>
            <a:miter lim="800000"/>
            <a:headEnd/>
            <a:tailEnd/>
          </a:ln>
        </p:spPr>
        <p:txBody>
          <a:bodyPr>
            <a:spAutoFit/>
          </a:bodyPr>
          <a:lstStyle/>
          <a:p>
            <a:pPr>
              <a:spcBef>
                <a:spcPct val="50000"/>
              </a:spcBef>
            </a:pPr>
            <a:r>
              <a:rPr lang="en-GB" sz="2000" b="1" dirty="0"/>
              <a:t>MRS FUSSY - </a:t>
            </a:r>
            <a:r>
              <a:rPr lang="en-GB" sz="2000" dirty="0"/>
              <a:t>A local secretary for the British Historical Society, wants the manor house to be preserved because it is 1 of the few outstanding examples of work designed by the famous 18th century architect, Sir Samuel </a:t>
            </a:r>
            <a:r>
              <a:rPr lang="en-GB" sz="2000" dirty="0" err="1"/>
              <a:t>Wreckit</a:t>
            </a:r>
            <a:r>
              <a:rPr lang="en-GB" sz="2000" dirty="0"/>
              <a:t>. She argues that the estate in which the manor stands is also 1 of the best examples of landscape gardening ever done by the famous “Capability Brown”. She says visitors from all over the world come to view the manor house which is listed as a building of historical importance &amp; that to destroy a part of British heritage &amp; to replace it with a fun park would be a national disgrace! She also points out that the construction of a fun park would mean building a new road through the village of </a:t>
            </a:r>
            <a:r>
              <a:rPr lang="en-GB" sz="2000" dirty="0" err="1"/>
              <a:t>Funn</a:t>
            </a:r>
            <a:r>
              <a:rPr lang="en-GB" sz="2000" dirty="0"/>
              <a:t> as the narrow winding roads would be unable to cope with the increased volume in traffic. This would mean that some people would have their houses demolished &amp; others would have heavy traffic flowing past their doorsteps all day long. The extra traffic in the village is also a danger for the children.</a:t>
            </a:r>
            <a:endParaRPr lang="en-GB" sz="2200" dirty="0"/>
          </a:p>
        </p:txBody>
      </p:sp>
      <p:graphicFrame>
        <p:nvGraphicFramePr>
          <p:cNvPr id="2050" name="Object 2"/>
          <p:cNvGraphicFramePr>
            <a:graphicFrameLocks noChangeAspect="1"/>
          </p:cNvGraphicFramePr>
          <p:nvPr/>
        </p:nvGraphicFramePr>
        <p:xfrm>
          <a:off x="1524000" y="0"/>
          <a:ext cx="3505200" cy="6858000"/>
        </p:xfrm>
        <a:graphic>
          <a:graphicData uri="http://schemas.openxmlformats.org/presentationml/2006/ole">
            <mc:AlternateContent xmlns:mc="http://schemas.openxmlformats.org/markup-compatibility/2006">
              <mc:Choice xmlns:v="urn:schemas-microsoft-com:vml" Requires="v">
                <p:oleObj name="Photo Editor Photo" r:id="rId3" imgW="1542857" imgH="2295238" progId="">
                  <p:embed/>
                </p:oleObj>
              </mc:Choice>
              <mc:Fallback>
                <p:oleObj name="Photo Editor Photo" r:id="rId3" imgW="1542857" imgH="2295238" progId="">
                  <p:embed/>
                  <p:pic>
                    <p:nvPicPr>
                      <p:cNvPr id="205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0"/>
                        <a:ext cx="35052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3" cstate="print"/>
          <a:srcRect/>
          <a:stretch>
            <a:fillRect/>
          </a:stretch>
        </p:blipFill>
        <p:spPr bwMode="auto">
          <a:xfrm>
            <a:off x="1524000" y="1"/>
            <a:ext cx="6400800" cy="4117975"/>
          </a:xfrm>
          <a:prstGeom prst="rect">
            <a:avLst/>
          </a:prstGeom>
          <a:noFill/>
          <a:ln w="9525">
            <a:noFill/>
            <a:miter lim="800000"/>
            <a:headEnd/>
            <a:tailEnd/>
          </a:ln>
        </p:spPr>
      </p:pic>
      <p:sp>
        <p:nvSpPr>
          <p:cNvPr id="18435" name="Text Box 3"/>
          <p:cNvSpPr txBox="1">
            <a:spLocks noChangeArrowheads="1"/>
          </p:cNvSpPr>
          <p:nvPr/>
        </p:nvSpPr>
        <p:spPr bwMode="auto">
          <a:xfrm>
            <a:off x="7848600" y="0"/>
            <a:ext cx="2819400" cy="3785652"/>
          </a:xfrm>
          <a:prstGeom prst="rect">
            <a:avLst/>
          </a:prstGeom>
          <a:noFill/>
          <a:ln w="9525">
            <a:noFill/>
            <a:miter lim="800000"/>
            <a:headEnd/>
            <a:tailEnd/>
          </a:ln>
        </p:spPr>
        <p:txBody>
          <a:bodyPr>
            <a:spAutoFit/>
          </a:bodyPr>
          <a:lstStyle/>
          <a:p>
            <a:pPr>
              <a:spcBef>
                <a:spcPct val="50000"/>
              </a:spcBef>
            </a:pPr>
            <a:r>
              <a:rPr lang="en-GB" sz="2400" b="1" dirty="0"/>
              <a:t>MISS KILLJOY</a:t>
            </a:r>
            <a:r>
              <a:rPr lang="en-GB" sz="2400" dirty="0"/>
              <a:t> is a local resident. She and her two young children live near to </a:t>
            </a:r>
            <a:r>
              <a:rPr lang="en-GB" sz="2400" dirty="0" err="1"/>
              <a:t>Funn</a:t>
            </a:r>
            <a:r>
              <a:rPr lang="en-GB" sz="2400" dirty="0"/>
              <a:t> Manor. She is greatly concerned about the proposed idea to build a fun park near her house. Her major</a:t>
            </a:r>
          </a:p>
        </p:txBody>
      </p:sp>
      <p:sp>
        <p:nvSpPr>
          <p:cNvPr id="18436" name="Text Box 4"/>
          <p:cNvSpPr txBox="1">
            <a:spLocks noChangeArrowheads="1"/>
          </p:cNvSpPr>
          <p:nvPr/>
        </p:nvSpPr>
        <p:spPr bwMode="auto">
          <a:xfrm>
            <a:off x="1524000" y="4191000"/>
            <a:ext cx="9144000" cy="2308324"/>
          </a:xfrm>
          <a:prstGeom prst="rect">
            <a:avLst/>
          </a:prstGeom>
          <a:noFill/>
          <a:ln w="9525">
            <a:noFill/>
            <a:miter lim="800000"/>
            <a:headEnd/>
            <a:tailEnd/>
          </a:ln>
        </p:spPr>
        <p:txBody>
          <a:bodyPr>
            <a:spAutoFit/>
          </a:bodyPr>
          <a:lstStyle/>
          <a:p>
            <a:pPr>
              <a:spcBef>
                <a:spcPct val="50000"/>
              </a:spcBef>
            </a:pPr>
            <a:r>
              <a:rPr lang="en-GB" sz="2400" dirty="0"/>
              <a:t>concern is noise pollution as the loud music, mechanical noises from the rides and screaming visitors will be heard from inside her home. This noise might keep her children awake during evenings in the summer when the fun park would be open late. Peaceful days in the garden will also come to an end. Like Mrs Fussy, Miss Killjoy is also concerned about the increase in traffic and dangerous roads.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lstStyle/>
          <a:p>
            <a:r>
              <a:rPr lang="en-GB" dirty="0"/>
              <a:t>Debate</a:t>
            </a:r>
          </a:p>
        </p:txBody>
      </p:sp>
      <p:sp>
        <p:nvSpPr>
          <p:cNvPr id="3" name="Content Placeholder 2"/>
          <p:cNvSpPr>
            <a:spLocks noGrp="1"/>
          </p:cNvSpPr>
          <p:nvPr>
            <p:ph idx="1"/>
          </p:nvPr>
        </p:nvSpPr>
        <p:spPr/>
        <p:txBody>
          <a:bodyPr/>
          <a:lstStyle/>
          <a:p>
            <a:pPr>
              <a:buNone/>
            </a:pPr>
            <a:r>
              <a:rPr lang="en-GB" dirty="0"/>
              <a:t>In order to decide whether allowing Mr </a:t>
            </a:r>
            <a:r>
              <a:rPr lang="en-GB" dirty="0" err="1"/>
              <a:t>Buyall</a:t>
            </a:r>
            <a:r>
              <a:rPr lang="en-GB" dirty="0"/>
              <a:t> to purchase the manor is a good idea, the people of the village are going to have a debate inside the town hall. </a:t>
            </a:r>
          </a:p>
          <a:p>
            <a:pPr>
              <a:buNone/>
            </a:pPr>
            <a:r>
              <a:rPr lang="en-GB" dirty="0"/>
              <a:t>You will each take a role, consider the opinion and idea you are given and everyone will take part.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524000" y="25207"/>
          <a:ext cx="9144000" cy="6708237"/>
        </p:xfrm>
        <a:graphic>
          <a:graphicData uri="http://schemas.openxmlformats.org/drawingml/2006/table">
            <a:tbl>
              <a:tblPr firstRow="1" bandRow="1">
                <a:tableStyleId>{ED083AE6-46FA-4A59-8FB0-9F97EB10719F}</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2136237">
                <a:tc>
                  <a:txBody>
                    <a:bodyPr/>
                    <a:lstStyle/>
                    <a:p>
                      <a:r>
                        <a:rPr lang="en-GB" dirty="0"/>
                        <a:t>Mr </a:t>
                      </a:r>
                      <a:r>
                        <a:rPr lang="en-GB" dirty="0" err="1"/>
                        <a:t>Buyall</a:t>
                      </a:r>
                      <a:endParaRPr lang="en-GB" dirty="0"/>
                    </a:p>
                    <a:p>
                      <a:r>
                        <a:rPr lang="en-GB" b="0" dirty="0"/>
                        <a:t>He wants to buy </a:t>
                      </a:r>
                      <a:r>
                        <a:rPr lang="en-GB" b="0" dirty="0" err="1"/>
                        <a:t>Funn</a:t>
                      </a:r>
                      <a:r>
                        <a:rPr lang="en-GB" b="0" dirty="0"/>
                        <a:t> Manor in order</a:t>
                      </a:r>
                      <a:r>
                        <a:rPr lang="en-GB" b="0" baseline="0" dirty="0"/>
                        <a:t> to turn it into a theme park. He thinks it will benefit everyone as it will bring tourism to the area as well as somewhere fun for kids.</a:t>
                      </a:r>
                      <a:endParaRPr lang="en-GB" b="0" dirty="0"/>
                    </a:p>
                  </a:txBody>
                  <a:tcPr/>
                </a:tc>
                <a:tc>
                  <a:txBody>
                    <a:bodyPr/>
                    <a:lstStyle/>
                    <a:p>
                      <a:r>
                        <a:rPr lang="en-GB" dirty="0"/>
                        <a:t>Mr </a:t>
                      </a:r>
                      <a:r>
                        <a:rPr lang="en-GB" dirty="0" err="1"/>
                        <a:t>Buildit</a:t>
                      </a:r>
                      <a:endParaRPr lang="en-GB" dirty="0"/>
                    </a:p>
                    <a:p>
                      <a:r>
                        <a:rPr lang="en-GB" b="0" dirty="0"/>
                        <a:t>He is happy about the possibility of the theme park coming to the area. His firm hasn’t had much work in the past year and the money is thin. He thinks it will benefit job in the area.</a:t>
                      </a:r>
                    </a:p>
                  </a:txBody>
                  <a:tcPr/>
                </a:tc>
                <a:tc>
                  <a:txBody>
                    <a:bodyPr/>
                    <a:lstStyle/>
                    <a:p>
                      <a:r>
                        <a:rPr lang="en-GB" dirty="0"/>
                        <a:t>Mrs Fussy</a:t>
                      </a:r>
                    </a:p>
                    <a:p>
                      <a:r>
                        <a:rPr lang="en-GB" b="0" dirty="0"/>
                        <a:t>She doesn’t want  </a:t>
                      </a:r>
                      <a:r>
                        <a:rPr lang="en-GB" b="0" dirty="0" err="1"/>
                        <a:t>Funn</a:t>
                      </a:r>
                      <a:r>
                        <a:rPr lang="en-GB" b="0" dirty="0"/>
                        <a:t> manor turned into a theme park. She thinks it should be preserved and used like a museum so the people of the village</a:t>
                      </a:r>
                      <a:r>
                        <a:rPr lang="en-GB" b="0" baseline="0" dirty="0"/>
                        <a:t> can understand its greatness.</a:t>
                      </a:r>
                      <a:endParaRPr lang="en-GB" b="0" dirty="0"/>
                    </a:p>
                  </a:txBody>
                  <a:tcPr/>
                </a:tc>
                <a:extLst>
                  <a:ext uri="{0D108BD9-81ED-4DB2-BD59-A6C34878D82A}">
                    <a16:rowId xmlns:a16="http://schemas.microsoft.com/office/drawing/2014/main" val="10000"/>
                  </a:ext>
                </a:extLst>
              </a:tr>
              <a:tr h="2136237">
                <a:tc>
                  <a:txBody>
                    <a:bodyPr/>
                    <a:lstStyle/>
                    <a:p>
                      <a:r>
                        <a:rPr lang="en-GB" b="1" dirty="0"/>
                        <a:t>Miss</a:t>
                      </a:r>
                      <a:r>
                        <a:rPr lang="en-GB" dirty="0"/>
                        <a:t> </a:t>
                      </a:r>
                      <a:r>
                        <a:rPr lang="en-GB" b="1" dirty="0"/>
                        <a:t>Killjoy</a:t>
                      </a:r>
                    </a:p>
                    <a:p>
                      <a:r>
                        <a:rPr lang="en-GB" dirty="0"/>
                        <a:t>She doesn’t want a theme park in her village. She is worried about the negative impact it could have on her and her children’s lives.</a:t>
                      </a:r>
                      <a:r>
                        <a:rPr lang="en-GB" baseline="0" dirty="0"/>
                        <a:t> She wants her children to live in a nice, quiet area.</a:t>
                      </a:r>
                      <a:endParaRPr lang="en-GB" dirty="0"/>
                    </a:p>
                  </a:txBody>
                  <a:tcPr/>
                </a:tc>
                <a:tc>
                  <a:txBody>
                    <a:bodyPr/>
                    <a:lstStyle/>
                    <a:p>
                      <a:r>
                        <a:rPr lang="en-GB" b="1" dirty="0"/>
                        <a:t>Mr Mayor</a:t>
                      </a:r>
                    </a:p>
                    <a:p>
                      <a:r>
                        <a:rPr lang="en-GB" dirty="0"/>
                        <a:t>The mayor of the town is undecided. He thinks</a:t>
                      </a:r>
                      <a:r>
                        <a:rPr lang="en-GB" baseline="0" dirty="0"/>
                        <a:t> it could be a good idea to bring more money into the small village, but it could cause a lot of unnecessary problems with the residents.</a:t>
                      </a:r>
                      <a:endParaRPr lang="en-GB" dirty="0"/>
                    </a:p>
                  </a:txBody>
                  <a:tcPr/>
                </a:tc>
                <a:tc>
                  <a:txBody>
                    <a:bodyPr/>
                    <a:lstStyle/>
                    <a:p>
                      <a:r>
                        <a:rPr lang="en-GB" b="1" dirty="0"/>
                        <a:t>Mrs Mayor</a:t>
                      </a:r>
                    </a:p>
                    <a:p>
                      <a:r>
                        <a:rPr lang="en-GB" b="0" dirty="0"/>
                        <a:t>She is trying to convince her husband that the park is a bad idea. She doesn’t want to live in a place that is known</a:t>
                      </a:r>
                      <a:r>
                        <a:rPr lang="en-GB" b="0" baseline="0" dirty="0"/>
                        <a:t> only for a theme park. She is raising her young son in this village.</a:t>
                      </a:r>
                      <a:endParaRPr lang="en-GB" b="0" dirty="0"/>
                    </a:p>
                  </a:txBody>
                  <a:tcPr/>
                </a:tc>
                <a:extLst>
                  <a:ext uri="{0D108BD9-81ED-4DB2-BD59-A6C34878D82A}">
                    <a16:rowId xmlns:a16="http://schemas.microsoft.com/office/drawing/2014/main" val="10001"/>
                  </a:ext>
                </a:extLst>
              </a:tr>
              <a:tr h="2136237">
                <a:tc>
                  <a:txBody>
                    <a:bodyPr/>
                    <a:lstStyle/>
                    <a:p>
                      <a:r>
                        <a:rPr lang="en-GB" b="1" dirty="0"/>
                        <a:t>Mrs Elder</a:t>
                      </a:r>
                    </a:p>
                    <a:p>
                      <a:r>
                        <a:rPr lang="en-GB" dirty="0"/>
                        <a:t>She</a:t>
                      </a:r>
                      <a:r>
                        <a:rPr lang="en-GB" baseline="0" dirty="0"/>
                        <a:t> has lived in </a:t>
                      </a:r>
                      <a:r>
                        <a:rPr lang="en-GB" baseline="0" dirty="0" err="1"/>
                        <a:t>Funn</a:t>
                      </a:r>
                      <a:r>
                        <a:rPr lang="en-GB" baseline="0" dirty="0"/>
                        <a:t> Village all of her life. She used to work in </a:t>
                      </a:r>
                      <a:r>
                        <a:rPr lang="en-GB" baseline="0" dirty="0" err="1"/>
                        <a:t>Funn</a:t>
                      </a:r>
                      <a:r>
                        <a:rPr lang="en-GB" baseline="0" dirty="0"/>
                        <a:t> Manor as a maid and knows more about the building than most people in the village. </a:t>
                      </a:r>
                      <a:endParaRPr lang="en-GB" dirty="0"/>
                    </a:p>
                  </a:txBody>
                  <a:tcPr/>
                </a:tc>
                <a:tc>
                  <a:txBody>
                    <a:bodyPr/>
                    <a:lstStyle/>
                    <a:p>
                      <a:r>
                        <a:rPr lang="en-GB" b="1" dirty="0"/>
                        <a:t>Mr Ancestor</a:t>
                      </a:r>
                    </a:p>
                    <a:p>
                      <a:r>
                        <a:rPr lang="en-GB" dirty="0"/>
                        <a:t>He has a lot of sentimental feelings towards the village and the manor. His mother</a:t>
                      </a:r>
                      <a:r>
                        <a:rPr lang="en-GB" baseline="0" dirty="0"/>
                        <a:t> and father were married in </a:t>
                      </a:r>
                      <a:r>
                        <a:rPr lang="en-GB" baseline="0" dirty="0" err="1"/>
                        <a:t>Funn</a:t>
                      </a:r>
                      <a:r>
                        <a:rPr lang="en-GB" baseline="0" dirty="0"/>
                        <a:t> Manor over 70 years ago.</a:t>
                      </a:r>
                      <a:endParaRPr lang="en-GB" dirty="0"/>
                    </a:p>
                  </a:txBody>
                  <a:tcPr/>
                </a:tc>
                <a:tc>
                  <a:txBody>
                    <a:bodyPr/>
                    <a:lstStyle/>
                    <a:p>
                      <a:r>
                        <a:rPr lang="en-GB" b="1" dirty="0"/>
                        <a:t>Miss</a:t>
                      </a:r>
                      <a:r>
                        <a:rPr lang="en-GB" b="1" baseline="0" dirty="0"/>
                        <a:t> Learner</a:t>
                      </a:r>
                    </a:p>
                    <a:p>
                      <a:r>
                        <a:rPr lang="en-GB" baseline="0" dirty="0"/>
                        <a:t>She is the teacher at the only school in the village. She worries that a theme park would stop students studying and would cause a drop in their exam results. </a:t>
                      </a:r>
                      <a:endParaRPr lang="en-GB" dirty="0"/>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524000" y="25207"/>
          <a:ext cx="9144000" cy="6708237"/>
        </p:xfrm>
        <a:graphic>
          <a:graphicData uri="http://schemas.openxmlformats.org/drawingml/2006/table">
            <a:tbl>
              <a:tblPr firstRow="1" bandRow="1">
                <a:tableStyleId>{ED083AE6-46FA-4A59-8FB0-9F97EB10719F}</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2136237">
                <a:tc>
                  <a:txBody>
                    <a:bodyPr/>
                    <a:lstStyle/>
                    <a:p>
                      <a:r>
                        <a:rPr lang="en-GB" dirty="0"/>
                        <a:t>Mr </a:t>
                      </a:r>
                      <a:r>
                        <a:rPr lang="en-GB" dirty="0" err="1"/>
                        <a:t>Nahthen</a:t>
                      </a:r>
                      <a:endParaRPr lang="en-GB" dirty="0"/>
                    </a:p>
                    <a:p>
                      <a:r>
                        <a:rPr lang="en-GB" b="0" dirty="0"/>
                        <a:t>He</a:t>
                      </a:r>
                      <a:r>
                        <a:rPr lang="en-GB" b="0" baseline="0" dirty="0"/>
                        <a:t> is the chief of police in the village and worries about the level of crime that the tourists could bring with them. His police station currently only holds 10 policemen as it’s a small, quiet village.</a:t>
                      </a:r>
                      <a:endParaRPr lang="en-GB" b="0" dirty="0"/>
                    </a:p>
                  </a:txBody>
                  <a:tcPr/>
                </a:tc>
                <a:tc>
                  <a:txBody>
                    <a:bodyPr/>
                    <a:lstStyle/>
                    <a:p>
                      <a:r>
                        <a:rPr lang="en-GB" dirty="0"/>
                        <a:t>Bobby</a:t>
                      </a:r>
                      <a:r>
                        <a:rPr lang="en-GB" baseline="0" dirty="0"/>
                        <a:t> Smith</a:t>
                      </a:r>
                    </a:p>
                    <a:p>
                      <a:r>
                        <a:rPr lang="en-GB" b="0" baseline="0" dirty="0"/>
                        <a:t>He is a student studying in Sheffield, but living in </a:t>
                      </a:r>
                      <a:r>
                        <a:rPr lang="en-GB" b="0" baseline="0" dirty="0" err="1"/>
                        <a:t>Funn</a:t>
                      </a:r>
                      <a:r>
                        <a:rPr lang="en-GB" b="0" baseline="0" dirty="0"/>
                        <a:t> Village. He chose to live there to get away from the hustle and bustle of city life. Having a theme park will make </a:t>
                      </a:r>
                      <a:r>
                        <a:rPr lang="en-GB" b="0" baseline="0" dirty="0" err="1"/>
                        <a:t>Funn</a:t>
                      </a:r>
                      <a:r>
                        <a:rPr lang="en-GB" b="0" baseline="0" dirty="0"/>
                        <a:t> Village what he doesn’t want.</a:t>
                      </a:r>
                      <a:endParaRPr lang="en-GB" b="0" dirty="0"/>
                    </a:p>
                  </a:txBody>
                  <a:tcPr/>
                </a:tc>
                <a:tc>
                  <a:txBody>
                    <a:bodyPr/>
                    <a:lstStyle/>
                    <a:p>
                      <a:r>
                        <a:rPr lang="en-GB" dirty="0"/>
                        <a:t>Mrs </a:t>
                      </a:r>
                      <a:r>
                        <a:rPr lang="en-GB" dirty="0" err="1"/>
                        <a:t>Skiint</a:t>
                      </a:r>
                      <a:endParaRPr lang="en-GB" dirty="0"/>
                    </a:p>
                    <a:p>
                      <a:r>
                        <a:rPr lang="en-GB" b="0" dirty="0"/>
                        <a:t>She has been out of work for the</a:t>
                      </a:r>
                      <a:r>
                        <a:rPr lang="en-GB" b="0" baseline="0" dirty="0"/>
                        <a:t> last 3 months because the factory a few miles away had to make redundancies. She thinks the theme park will allow her to work again and claw at her debt. </a:t>
                      </a:r>
                      <a:endParaRPr lang="en-GB" b="0" dirty="0"/>
                    </a:p>
                  </a:txBody>
                  <a:tcPr/>
                </a:tc>
                <a:extLst>
                  <a:ext uri="{0D108BD9-81ED-4DB2-BD59-A6C34878D82A}">
                    <a16:rowId xmlns:a16="http://schemas.microsoft.com/office/drawing/2014/main" val="10000"/>
                  </a:ext>
                </a:extLst>
              </a:tr>
              <a:tr h="2136237">
                <a:tc>
                  <a:txBody>
                    <a:bodyPr/>
                    <a:lstStyle/>
                    <a:p>
                      <a:r>
                        <a:rPr lang="en-GB" b="1" dirty="0"/>
                        <a:t>Miss</a:t>
                      </a:r>
                      <a:r>
                        <a:rPr lang="en-GB" dirty="0"/>
                        <a:t> </a:t>
                      </a:r>
                      <a:r>
                        <a:rPr lang="en-GB" b="1" dirty="0" err="1"/>
                        <a:t>Joyfill</a:t>
                      </a:r>
                      <a:endParaRPr lang="en-GB" b="1" dirty="0"/>
                    </a:p>
                    <a:p>
                      <a:r>
                        <a:rPr lang="en-GB" b="0" dirty="0"/>
                        <a:t>She lives in </a:t>
                      </a:r>
                      <a:r>
                        <a:rPr lang="en-GB" b="0" dirty="0" err="1"/>
                        <a:t>Funn</a:t>
                      </a:r>
                      <a:r>
                        <a:rPr lang="en-GB" b="0" dirty="0"/>
                        <a:t> Village with her family. She’s never liked</a:t>
                      </a:r>
                      <a:r>
                        <a:rPr lang="en-GB" b="0" baseline="0" dirty="0"/>
                        <a:t> it there because there’s nothing to do. This would bring more to the village and make it more exciting. </a:t>
                      </a:r>
                      <a:endParaRPr lang="en-GB" b="0" dirty="0"/>
                    </a:p>
                  </a:txBody>
                  <a:tcPr/>
                </a:tc>
                <a:tc>
                  <a:txBody>
                    <a:bodyPr/>
                    <a:lstStyle/>
                    <a:p>
                      <a:r>
                        <a:rPr lang="en-GB" b="1" dirty="0"/>
                        <a:t>Mr</a:t>
                      </a:r>
                      <a:r>
                        <a:rPr lang="en-GB" b="1" baseline="0" dirty="0"/>
                        <a:t> </a:t>
                      </a:r>
                      <a:r>
                        <a:rPr lang="en-GB" b="1" baseline="0" dirty="0" err="1"/>
                        <a:t>Wettre</a:t>
                      </a:r>
                      <a:endParaRPr lang="en-GB" b="1" baseline="0" dirty="0"/>
                    </a:p>
                    <a:p>
                      <a:r>
                        <a:rPr lang="en-GB" b="0" baseline="0" dirty="0"/>
                        <a:t>He is a plumber who has enjoyed steady work throughout his career. He is undecided about it. It may show him some benefits, but it won’t affect him much.</a:t>
                      </a:r>
                    </a:p>
                  </a:txBody>
                  <a:tcPr/>
                </a:tc>
                <a:tc>
                  <a:txBody>
                    <a:bodyPr/>
                    <a:lstStyle/>
                    <a:p>
                      <a:r>
                        <a:rPr lang="en-GB" b="1" dirty="0"/>
                        <a:t>Mrs </a:t>
                      </a:r>
                      <a:r>
                        <a:rPr lang="en-GB" b="1" dirty="0" err="1"/>
                        <a:t>Ooarr</a:t>
                      </a:r>
                      <a:endParaRPr lang="en-GB" b="1" dirty="0"/>
                    </a:p>
                    <a:p>
                      <a:r>
                        <a:rPr lang="en-GB" b="0" dirty="0"/>
                        <a:t>She</a:t>
                      </a:r>
                      <a:r>
                        <a:rPr lang="en-GB" b="0" baseline="0" dirty="0"/>
                        <a:t> is the local farmer’s wife. She thinks there might be a benefit for her farm animals as a mini-farm in the theme park. She can see a benefit for her and her husband.</a:t>
                      </a:r>
                      <a:endParaRPr lang="en-GB" b="0" dirty="0"/>
                    </a:p>
                  </a:txBody>
                  <a:tcPr/>
                </a:tc>
                <a:extLst>
                  <a:ext uri="{0D108BD9-81ED-4DB2-BD59-A6C34878D82A}">
                    <a16:rowId xmlns:a16="http://schemas.microsoft.com/office/drawing/2014/main" val="10001"/>
                  </a:ext>
                </a:extLst>
              </a:tr>
              <a:tr h="2136237">
                <a:tc>
                  <a:txBody>
                    <a:bodyPr/>
                    <a:lstStyle/>
                    <a:p>
                      <a:r>
                        <a:rPr lang="en-GB" b="1" dirty="0"/>
                        <a:t>Anna</a:t>
                      </a:r>
                      <a:r>
                        <a:rPr lang="en-GB" b="1" baseline="0" dirty="0"/>
                        <a:t> Jones</a:t>
                      </a:r>
                    </a:p>
                    <a:p>
                      <a:r>
                        <a:rPr lang="en-GB" b="0" dirty="0"/>
                        <a:t>Anna is only 10 but is bored of her village.</a:t>
                      </a:r>
                      <a:r>
                        <a:rPr lang="en-GB" b="0" baseline="0" dirty="0"/>
                        <a:t> She wants something to do instead of staying at home, playing video games and watching TV. She’s very excited about the theme park. </a:t>
                      </a:r>
                      <a:endParaRPr lang="en-GB" b="0" dirty="0"/>
                    </a:p>
                  </a:txBody>
                  <a:tcPr/>
                </a:tc>
                <a:tc>
                  <a:txBody>
                    <a:bodyPr/>
                    <a:lstStyle/>
                    <a:p>
                      <a:r>
                        <a:rPr lang="en-GB" b="1" dirty="0"/>
                        <a:t>Mr  </a:t>
                      </a:r>
                      <a:r>
                        <a:rPr lang="en-GB" b="1" dirty="0" err="1"/>
                        <a:t>Ooarr</a:t>
                      </a:r>
                      <a:endParaRPr lang="en-GB" b="1" dirty="0"/>
                    </a:p>
                    <a:p>
                      <a:r>
                        <a:rPr lang="en-GB" b="0" dirty="0"/>
                        <a:t>He</a:t>
                      </a:r>
                      <a:r>
                        <a:rPr lang="en-GB" b="0" baseline="0" dirty="0"/>
                        <a:t> thinks he can sell more of his goods if there are more people around, but he knows the benefit won’t begin to show for quite some time, so he isn’t desperate to push the idea. </a:t>
                      </a:r>
                      <a:endParaRPr lang="en-GB" b="0" dirty="0"/>
                    </a:p>
                  </a:txBody>
                  <a:tcPr/>
                </a:tc>
                <a:tc>
                  <a:txBody>
                    <a:bodyPr/>
                    <a:lstStyle/>
                    <a:p>
                      <a:r>
                        <a:rPr lang="en-GB" b="1" dirty="0"/>
                        <a:t>Miss</a:t>
                      </a:r>
                      <a:r>
                        <a:rPr lang="en-GB" b="1" baseline="0" dirty="0"/>
                        <a:t>  Goldsmith</a:t>
                      </a:r>
                    </a:p>
                    <a:p>
                      <a:r>
                        <a:rPr lang="en-GB" b="0" baseline="0" dirty="0"/>
                        <a:t>She owns her own company which is struggling a little. She hopes to sponsor the new theme park for a while and drum up some new publicity for her company. </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524000" y="25206"/>
          <a:ext cx="9144000" cy="6558474"/>
        </p:xfrm>
        <a:graphic>
          <a:graphicData uri="http://schemas.openxmlformats.org/drawingml/2006/table">
            <a:tbl>
              <a:tblPr firstRow="1" bandRow="1">
                <a:tableStyleId>{ED083AE6-46FA-4A59-8FB0-9F97EB10719F}</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2136237">
                <a:tc>
                  <a:txBody>
                    <a:bodyPr/>
                    <a:lstStyle/>
                    <a:p>
                      <a:r>
                        <a:rPr lang="en-GB" dirty="0"/>
                        <a:t>Rev.</a:t>
                      </a:r>
                      <a:r>
                        <a:rPr lang="en-GB" baseline="0" dirty="0"/>
                        <a:t> </a:t>
                      </a:r>
                      <a:r>
                        <a:rPr lang="en-GB" baseline="0" dirty="0" err="1"/>
                        <a:t>Kev</a:t>
                      </a:r>
                      <a:r>
                        <a:rPr lang="en-GB" baseline="0" dirty="0"/>
                        <a:t> Knox</a:t>
                      </a:r>
                    </a:p>
                    <a:p>
                      <a:r>
                        <a:rPr lang="en-GB" b="0" baseline="0" dirty="0"/>
                        <a:t>He works at the church in </a:t>
                      </a:r>
                      <a:r>
                        <a:rPr lang="en-GB" b="0" baseline="0" dirty="0" err="1"/>
                        <a:t>Funn</a:t>
                      </a:r>
                      <a:r>
                        <a:rPr lang="en-GB" b="0" baseline="0" dirty="0"/>
                        <a:t> Village. He thinks that something like a theme park could break the peace of the tranquil village and ruin the area. </a:t>
                      </a:r>
                      <a:endParaRPr lang="en-GB" b="0" dirty="0"/>
                    </a:p>
                  </a:txBody>
                  <a:tcPr/>
                </a:tc>
                <a:tc>
                  <a:txBody>
                    <a:bodyPr/>
                    <a:lstStyle/>
                    <a:p>
                      <a:r>
                        <a:rPr lang="en-GB" baseline="0" dirty="0"/>
                        <a:t>Dean Johnson</a:t>
                      </a:r>
                    </a:p>
                    <a:p>
                      <a:r>
                        <a:rPr lang="en-GB" b="0" baseline="0" dirty="0"/>
                        <a:t>He is in a band in a nearby town and thinks if he can play at the opening of a new theme park, or get a residency, his band could break into the industry. </a:t>
                      </a:r>
                    </a:p>
                  </a:txBody>
                  <a:tcPr/>
                </a:tc>
                <a:tc>
                  <a:txBody>
                    <a:bodyPr/>
                    <a:lstStyle/>
                    <a:p>
                      <a:r>
                        <a:rPr lang="en-GB" dirty="0"/>
                        <a:t>Mrs Angel</a:t>
                      </a:r>
                    </a:p>
                    <a:p>
                      <a:r>
                        <a:rPr lang="en-GB" b="0" dirty="0"/>
                        <a:t>She</a:t>
                      </a:r>
                      <a:r>
                        <a:rPr lang="en-GB" b="0" baseline="0" dirty="0"/>
                        <a:t> is a designer who wants a big project to work on. Although she doesn’t do architecture she wants to work on the theme park designing things like the logo.</a:t>
                      </a:r>
                      <a:endParaRPr lang="en-GB" b="0" dirty="0"/>
                    </a:p>
                  </a:txBody>
                  <a:tcPr/>
                </a:tc>
                <a:extLst>
                  <a:ext uri="{0D108BD9-81ED-4DB2-BD59-A6C34878D82A}">
                    <a16:rowId xmlns:a16="http://schemas.microsoft.com/office/drawing/2014/main" val="10000"/>
                  </a:ext>
                </a:extLst>
              </a:tr>
              <a:tr h="2136237">
                <a:tc>
                  <a:txBody>
                    <a:bodyPr/>
                    <a:lstStyle/>
                    <a:p>
                      <a:r>
                        <a:rPr lang="en-GB" b="1" dirty="0"/>
                        <a:t>Miss </a:t>
                      </a:r>
                      <a:r>
                        <a:rPr lang="en-GB" b="1" dirty="0" err="1"/>
                        <a:t>Bluprint</a:t>
                      </a:r>
                      <a:endParaRPr lang="en-GB" b="1" dirty="0"/>
                    </a:p>
                    <a:p>
                      <a:r>
                        <a:rPr lang="en-GB" b="0" dirty="0"/>
                        <a:t>She is</a:t>
                      </a:r>
                      <a:r>
                        <a:rPr lang="en-GB" b="0" baseline="0" dirty="0"/>
                        <a:t> excited about the theme park as she might get her big break designing the rides, which she has been working towards at the local engineering University. </a:t>
                      </a:r>
                      <a:endParaRPr lang="en-GB" b="0" dirty="0"/>
                    </a:p>
                  </a:txBody>
                  <a:tcPr/>
                </a:tc>
                <a:tc>
                  <a:txBody>
                    <a:bodyPr/>
                    <a:lstStyle/>
                    <a:p>
                      <a:r>
                        <a:rPr lang="en-GB" b="1" dirty="0"/>
                        <a:t>Mr</a:t>
                      </a:r>
                      <a:r>
                        <a:rPr lang="en-GB" b="1" baseline="0" dirty="0"/>
                        <a:t> Councillor</a:t>
                      </a:r>
                    </a:p>
                    <a:p>
                      <a:r>
                        <a:rPr lang="en-GB" b="0" baseline="0" dirty="0"/>
                        <a:t>He works in the area on behalf of the government. He is impartial and wants to hear everyone’s opinions. He has a lot of questions for Mr </a:t>
                      </a:r>
                      <a:r>
                        <a:rPr lang="en-GB" b="0" baseline="0" dirty="0" err="1"/>
                        <a:t>Buyall</a:t>
                      </a:r>
                      <a:r>
                        <a:rPr lang="en-GB" b="0" baseline="0" dirty="0"/>
                        <a:t> about his project. </a:t>
                      </a:r>
                    </a:p>
                  </a:txBody>
                  <a:tcPr/>
                </a:tc>
                <a:tc>
                  <a:txBody>
                    <a:bodyPr/>
                    <a:lstStyle/>
                    <a:p>
                      <a:r>
                        <a:rPr lang="en-GB" b="1" dirty="0"/>
                        <a:t>Mrs </a:t>
                      </a:r>
                      <a:r>
                        <a:rPr lang="en-GB" b="1" dirty="0" err="1"/>
                        <a:t>Buyall</a:t>
                      </a:r>
                      <a:endParaRPr lang="en-GB" b="1" dirty="0"/>
                    </a:p>
                    <a:p>
                      <a:r>
                        <a:rPr lang="en-GB" b="0" dirty="0"/>
                        <a:t>She wants her husband to buy </a:t>
                      </a:r>
                      <a:r>
                        <a:rPr lang="en-GB" b="0" dirty="0" err="1"/>
                        <a:t>Funn</a:t>
                      </a:r>
                      <a:r>
                        <a:rPr lang="en-GB" b="0" baseline="0" dirty="0"/>
                        <a:t> Manor so her family can settle down in the nice area of </a:t>
                      </a:r>
                      <a:r>
                        <a:rPr lang="en-GB" b="0" baseline="0" dirty="0" err="1"/>
                        <a:t>Funn</a:t>
                      </a:r>
                      <a:r>
                        <a:rPr lang="en-GB" b="0" baseline="0" dirty="0"/>
                        <a:t> Village. She is sick of moving around for his work so often. </a:t>
                      </a:r>
                      <a:endParaRPr lang="en-GB" b="0" dirty="0"/>
                    </a:p>
                  </a:txBody>
                  <a:tcPr/>
                </a:tc>
                <a:extLst>
                  <a:ext uri="{0D108BD9-81ED-4DB2-BD59-A6C34878D82A}">
                    <a16:rowId xmlns:a16="http://schemas.microsoft.com/office/drawing/2014/main" val="10001"/>
                  </a:ext>
                </a:extLst>
              </a:tr>
              <a:tr h="2136237">
                <a:tc>
                  <a:txBody>
                    <a:bodyPr/>
                    <a:lstStyle/>
                    <a:p>
                      <a:endParaRPr lang="en-GB" b="1" baseline="0" dirty="0"/>
                    </a:p>
                  </a:txBody>
                  <a:tcPr/>
                </a:tc>
                <a:tc>
                  <a:txBody>
                    <a:bodyPr/>
                    <a:lstStyle/>
                    <a:p>
                      <a:r>
                        <a:rPr lang="en-GB" b="1" dirty="0"/>
                        <a:t>Mr </a:t>
                      </a:r>
                      <a:r>
                        <a:rPr lang="en-GB" b="1" dirty="0" err="1"/>
                        <a:t>Greenthumb</a:t>
                      </a:r>
                      <a:endParaRPr lang="en-GB" b="1" dirty="0"/>
                    </a:p>
                    <a:p>
                      <a:r>
                        <a:rPr lang="en-GB" b="0" dirty="0"/>
                        <a:t>He has been the gardener at </a:t>
                      </a:r>
                      <a:r>
                        <a:rPr lang="en-GB" b="0" dirty="0" err="1"/>
                        <a:t>Funn</a:t>
                      </a:r>
                      <a:r>
                        <a:rPr lang="en-GB" b="0" dirty="0"/>
                        <a:t> Manor for the past 15 years. He is sad to think they might be destroyed</a:t>
                      </a:r>
                      <a:r>
                        <a:rPr lang="en-GB" b="0" baseline="0" dirty="0"/>
                        <a:t> so someone can tarmac over it and make it a metal playground. </a:t>
                      </a:r>
                      <a:endParaRPr lang="en-GB" b="0" dirty="0"/>
                    </a:p>
                  </a:txBody>
                  <a:tcPr/>
                </a:tc>
                <a:tc>
                  <a:txBody>
                    <a:bodyPr/>
                    <a:lstStyle/>
                    <a:p>
                      <a:r>
                        <a:rPr lang="en-GB" b="1" dirty="0"/>
                        <a:t>Miss</a:t>
                      </a:r>
                      <a:endParaRPr lang="en-GB" b="1" baseline="0" dirty="0"/>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lstStyle/>
          <a:p>
            <a:r>
              <a:rPr lang="en-GB" dirty="0"/>
              <a:t>Debate</a:t>
            </a:r>
          </a:p>
        </p:txBody>
      </p:sp>
      <p:sp>
        <p:nvSpPr>
          <p:cNvPr id="3" name="Content Placeholder 2"/>
          <p:cNvSpPr>
            <a:spLocks noGrp="1"/>
          </p:cNvSpPr>
          <p:nvPr>
            <p:ph idx="1"/>
          </p:nvPr>
        </p:nvSpPr>
        <p:spPr/>
        <p:txBody>
          <a:bodyPr/>
          <a:lstStyle/>
          <a:p>
            <a:pPr>
              <a:buNone/>
            </a:pPr>
            <a:r>
              <a:rPr lang="en-GB" dirty="0"/>
              <a:t>Consider your character and their feelings. I will play the chairperson and will ask different people questions. You can also respond to each other.</a:t>
            </a:r>
          </a:p>
          <a:p>
            <a:pPr>
              <a:buNone/>
            </a:pPr>
            <a:r>
              <a:rPr lang="en-GB" dirty="0"/>
              <a:t>I will have to come to a decision about the theme park by the next lesson.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lstStyle/>
          <a:p>
            <a:r>
              <a:rPr lang="en-GB" dirty="0"/>
              <a:t>Self Assessment</a:t>
            </a:r>
          </a:p>
        </p:txBody>
      </p:sp>
      <p:sp>
        <p:nvSpPr>
          <p:cNvPr id="3" name="Content Placeholder 2"/>
          <p:cNvSpPr>
            <a:spLocks noGrp="1"/>
          </p:cNvSpPr>
          <p:nvPr>
            <p:ph idx="1"/>
          </p:nvPr>
        </p:nvSpPr>
        <p:spPr/>
        <p:txBody>
          <a:bodyPr>
            <a:normAutofit/>
          </a:bodyPr>
          <a:lstStyle/>
          <a:p>
            <a:pPr>
              <a:buNone/>
            </a:pPr>
            <a:r>
              <a:rPr lang="en-GB" dirty="0">
                <a:solidFill>
                  <a:srgbClr val="FF0000"/>
                </a:solidFill>
              </a:rPr>
              <a:t>Assess how you did in the debate by copying out and ticking off the following list:</a:t>
            </a:r>
          </a:p>
          <a:p>
            <a:pPr>
              <a:buFont typeface="Wingdings" pitchFamily="2" charset="2"/>
              <a:buChar char="ü"/>
            </a:pPr>
            <a:r>
              <a:rPr lang="en-GB" dirty="0"/>
              <a:t>Didn’t talk over anyone</a:t>
            </a:r>
          </a:p>
          <a:p>
            <a:pPr>
              <a:buFont typeface="Wingdings" pitchFamily="2" charset="2"/>
              <a:buChar char="ü"/>
            </a:pPr>
            <a:r>
              <a:rPr lang="en-GB" dirty="0"/>
              <a:t>Took it in turns</a:t>
            </a:r>
          </a:p>
          <a:p>
            <a:pPr>
              <a:buFont typeface="Wingdings" pitchFamily="2" charset="2"/>
              <a:buChar char="ü"/>
            </a:pPr>
            <a:r>
              <a:rPr lang="en-GB" dirty="0"/>
              <a:t>Put my hand up when I wanted to talk</a:t>
            </a:r>
          </a:p>
          <a:p>
            <a:pPr>
              <a:buFont typeface="Wingdings" pitchFamily="2" charset="2"/>
              <a:buChar char="ü"/>
            </a:pPr>
            <a:r>
              <a:rPr lang="en-GB" dirty="0"/>
              <a:t>Considered my character</a:t>
            </a:r>
          </a:p>
          <a:p>
            <a:pPr>
              <a:buFont typeface="Wingdings" pitchFamily="2" charset="2"/>
              <a:buChar char="ü"/>
            </a:pPr>
            <a:r>
              <a:rPr lang="en-GB" dirty="0"/>
              <a:t>Asked questions</a:t>
            </a:r>
          </a:p>
          <a:p>
            <a:pPr>
              <a:buFont typeface="Wingdings" pitchFamily="2" charset="2"/>
              <a:buChar char="ü"/>
            </a:pPr>
            <a:r>
              <a:rPr lang="en-GB" dirty="0"/>
              <a:t>Responded appropriately and formally.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Lesson 2</a:t>
            </a:r>
          </a:p>
        </p:txBody>
      </p:sp>
      <p:sp>
        <p:nvSpPr>
          <p:cNvPr id="3" name="Content Placeholder 2"/>
          <p:cNvSpPr>
            <a:spLocks noGrp="1"/>
          </p:cNvSpPr>
          <p:nvPr>
            <p:ph idx="1"/>
          </p:nvPr>
        </p:nvSpPr>
        <p:spPr/>
        <p:txBody>
          <a:bodyPr/>
          <a:lstStyle/>
          <a:p>
            <a:endParaRPr lang="en-GB"/>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lstStyle/>
          <a:p>
            <a:r>
              <a:rPr lang="en-GB" dirty="0"/>
              <a:t>Should the Theme Park Be Built?</a:t>
            </a:r>
          </a:p>
        </p:txBody>
      </p:sp>
      <p:sp>
        <p:nvSpPr>
          <p:cNvPr id="3" name="Content Placeholder 2"/>
          <p:cNvSpPr>
            <a:spLocks noGrp="1"/>
          </p:cNvSpPr>
          <p:nvPr>
            <p:ph idx="1"/>
          </p:nvPr>
        </p:nvSpPr>
        <p:spPr/>
        <p:txBody>
          <a:bodyPr/>
          <a:lstStyle/>
          <a:p>
            <a:pPr>
              <a:buNone/>
            </a:pPr>
            <a:r>
              <a:rPr lang="en-GB" dirty="0"/>
              <a:t>Last lesson you each had a character to portray.</a:t>
            </a:r>
          </a:p>
          <a:p>
            <a:pPr>
              <a:buNone/>
            </a:pPr>
            <a:endParaRPr lang="en-GB" dirty="0"/>
          </a:p>
          <a:p>
            <a:pPr>
              <a:buNone/>
            </a:pPr>
            <a:r>
              <a:rPr lang="en-GB" dirty="0"/>
              <a:t>Today, you need to get back in to that character and write a letter to the chairperson of the debate reiterating your ideas and opinions.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lstStyle/>
          <a:p>
            <a:r>
              <a:rPr lang="en-GB" dirty="0"/>
              <a:t>Formal Letter Writing</a:t>
            </a:r>
          </a:p>
        </p:txBody>
      </p:sp>
      <p:sp>
        <p:nvSpPr>
          <p:cNvPr id="3" name="Content Placeholder 2"/>
          <p:cNvSpPr>
            <a:spLocks noGrp="1"/>
          </p:cNvSpPr>
          <p:nvPr>
            <p:ph idx="1"/>
          </p:nvPr>
        </p:nvSpPr>
        <p:spPr/>
        <p:txBody>
          <a:bodyPr/>
          <a:lstStyle/>
          <a:p>
            <a:pPr>
              <a:buNone/>
            </a:pPr>
            <a:r>
              <a:rPr lang="en-GB" dirty="0"/>
              <a:t>In groups, using your white board, draw a mock-up of how you think a formal letter should look.</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6866" name="Title 1"/>
          <p:cNvSpPr>
            <a:spLocks noGrp="1"/>
          </p:cNvSpPr>
          <p:nvPr>
            <p:ph type="title"/>
          </p:nvPr>
        </p:nvSpPr>
        <p:spPr>
          <a:xfrm>
            <a:off x="1952625" y="285750"/>
            <a:ext cx="8229600" cy="1143000"/>
          </a:xfrm>
        </p:spPr>
        <p:txBody>
          <a:bodyPr/>
          <a:lstStyle/>
          <a:p>
            <a:r>
              <a:rPr lang="en-US" dirty="0">
                <a:latin typeface="Comic Sans MS" pitchFamily="66" charset="0"/>
              </a:rPr>
              <a:t>Formal Letter Layout</a:t>
            </a:r>
          </a:p>
        </p:txBody>
      </p:sp>
      <p:sp>
        <p:nvSpPr>
          <p:cNvPr id="36867" name="Text Box 2"/>
          <p:cNvSpPr txBox="1">
            <a:spLocks noChangeArrowheads="1"/>
          </p:cNvSpPr>
          <p:nvPr/>
        </p:nvSpPr>
        <p:spPr bwMode="auto">
          <a:xfrm>
            <a:off x="2381250" y="2500313"/>
            <a:ext cx="7500938" cy="2292350"/>
          </a:xfrm>
          <a:prstGeom prst="rect">
            <a:avLst/>
          </a:prstGeom>
          <a:solidFill>
            <a:srgbClr val="FFFFFF"/>
          </a:solidFill>
          <a:ln w="9525">
            <a:solidFill>
              <a:srgbClr val="000000"/>
            </a:solidFill>
            <a:miter lim="800000"/>
            <a:headEnd/>
            <a:tailEnd/>
          </a:ln>
        </p:spPr>
        <p:txBody>
          <a:bodyPr>
            <a:spAutoFit/>
          </a:bodyPr>
          <a:lstStyle/>
          <a:p>
            <a:pPr lvl="1"/>
            <a:r>
              <a:rPr lang="en-US" sz="1100">
                <a:latin typeface="Calibri" pitchFamily="34" charset="0"/>
              </a:rPr>
              <a:t>						8 Smithy Lane</a:t>
            </a:r>
          </a:p>
          <a:p>
            <a:pPr lvl="1"/>
            <a:r>
              <a:rPr lang="en-US" sz="1100">
                <a:latin typeface="Calibri" pitchFamily="34" charset="0"/>
              </a:rPr>
              <a:t>						Dronfield</a:t>
            </a:r>
          </a:p>
          <a:p>
            <a:pPr lvl="1"/>
            <a:r>
              <a:rPr lang="en-US" sz="1100">
                <a:latin typeface="Calibri" pitchFamily="34" charset="0"/>
              </a:rPr>
              <a:t>						Derbyshire</a:t>
            </a:r>
          </a:p>
          <a:p>
            <a:pPr lvl="1"/>
            <a:r>
              <a:rPr lang="en-US" sz="1100">
                <a:latin typeface="Calibri" pitchFamily="34" charset="0"/>
              </a:rPr>
              <a:t>						S18 2FT</a:t>
            </a:r>
          </a:p>
          <a:p>
            <a:r>
              <a:rPr lang="en-US" sz="1100">
                <a:latin typeface="Calibri" pitchFamily="34" charset="0"/>
              </a:rPr>
              <a:t>														18</a:t>
            </a:r>
            <a:r>
              <a:rPr lang="en-US" sz="1100" baseline="30000">
                <a:latin typeface="Calibri" pitchFamily="34" charset="0"/>
              </a:rPr>
              <a:t>th</a:t>
            </a:r>
            <a:r>
              <a:rPr lang="en-US" sz="1100">
                <a:latin typeface="Calibri" pitchFamily="34" charset="0"/>
              </a:rPr>
              <a:t> May 2011</a:t>
            </a:r>
          </a:p>
          <a:p>
            <a:r>
              <a:rPr lang="en-US" sz="1100">
                <a:latin typeface="Calibri" pitchFamily="34" charset="0"/>
              </a:rPr>
              <a:t>Baroness Mayfield</a:t>
            </a:r>
          </a:p>
          <a:p>
            <a:r>
              <a:rPr lang="en-US" sz="1100">
                <a:latin typeface="Calibri" pitchFamily="34" charset="0"/>
              </a:rPr>
              <a:t>The Manor House</a:t>
            </a:r>
          </a:p>
          <a:p>
            <a:r>
              <a:rPr lang="en-US" sz="1100">
                <a:latin typeface="Calibri" pitchFamily="34" charset="0"/>
              </a:rPr>
              <a:t>Manor Park</a:t>
            </a:r>
          </a:p>
          <a:p>
            <a:r>
              <a:rPr lang="en-US" sz="1100">
                <a:latin typeface="Calibri" pitchFamily="34" charset="0"/>
              </a:rPr>
              <a:t>Manor Village</a:t>
            </a:r>
          </a:p>
          <a:p>
            <a:r>
              <a:rPr lang="en-US" sz="1100">
                <a:latin typeface="Calibri" pitchFamily="34" charset="0"/>
              </a:rPr>
              <a:t>Derbyshire</a:t>
            </a:r>
          </a:p>
          <a:p>
            <a:endParaRPr lang="en-US" sz="1100">
              <a:latin typeface="Calibri" pitchFamily="34" charset="0"/>
            </a:endParaRPr>
          </a:p>
          <a:p>
            <a:r>
              <a:rPr lang="en-US" sz="1100">
                <a:latin typeface="Calibri" pitchFamily="34" charset="0"/>
              </a:rPr>
              <a:t>Dear Baroness Mayfield,</a:t>
            </a:r>
            <a:endParaRPr lang="en-US"/>
          </a:p>
        </p:txBody>
      </p:sp>
      <p:sp>
        <p:nvSpPr>
          <p:cNvPr id="5" name="Right Arrow 4"/>
          <p:cNvSpPr/>
          <p:nvPr/>
        </p:nvSpPr>
        <p:spPr>
          <a:xfrm rot="5400000">
            <a:off x="2517776" y="2363788"/>
            <a:ext cx="596900" cy="441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ight Arrow 6"/>
          <p:cNvSpPr/>
          <p:nvPr/>
        </p:nvSpPr>
        <p:spPr>
          <a:xfrm rot="16200000">
            <a:off x="8089901" y="4578351"/>
            <a:ext cx="596900" cy="441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ight Arrow 7"/>
          <p:cNvSpPr/>
          <p:nvPr/>
        </p:nvSpPr>
        <p:spPr>
          <a:xfrm rot="5400000">
            <a:off x="8018463" y="1863726"/>
            <a:ext cx="596900" cy="441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8739189" y="1500188"/>
            <a:ext cx="1285875" cy="8572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omic Sans MS" pitchFamily="66" charset="0"/>
              </a:rPr>
              <a:t>Your Address</a:t>
            </a:r>
          </a:p>
        </p:txBody>
      </p:sp>
      <p:sp>
        <p:nvSpPr>
          <p:cNvPr id="10" name="Rectangle 9"/>
          <p:cNvSpPr/>
          <p:nvPr/>
        </p:nvSpPr>
        <p:spPr>
          <a:xfrm>
            <a:off x="7810501" y="5214938"/>
            <a:ext cx="1285875" cy="8572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omic Sans MS" pitchFamily="66" charset="0"/>
              </a:rPr>
              <a:t>Today’s date</a:t>
            </a:r>
          </a:p>
        </p:txBody>
      </p:sp>
      <p:sp>
        <p:nvSpPr>
          <p:cNvPr id="11" name="Rectangle 10"/>
          <p:cNvSpPr/>
          <p:nvPr/>
        </p:nvSpPr>
        <p:spPr>
          <a:xfrm>
            <a:off x="2024064" y="1214438"/>
            <a:ext cx="1285875" cy="8572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omic Sans MS" pitchFamily="66" charset="0"/>
              </a:rPr>
              <a:t>Their Address</a:t>
            </a:r>
          </a:p>
        </p:txBody>
      </p:sp>
      <p:sp>
        <p:nvSpPr>
          <p:cNvPr id="12" name="Right Arrow 11"/>
          <p:cNvSpPr/>
          <p:nvPr/>
        </p:nvSpPr>
        <p:spPr>
          <a:xfrm rot="16200000">
            <a:off x="2660651" y="4935538"/>
            <a:ext cx="596900" cy="441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2452689" y="5429250"/>
            <a:ext cx="1285875" cy="8572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latin typeface="Comic Sans MS" pitchFamily="66" charset="0"/>
              </a:rPr>
              <a:t>Formal opener</a:t>
            </a:r>
          </a:p>
        </p:txBody>
      </p:sp>
      <p:sp>
        <p:nvSpPr>
          <p:cNvPr id="36876" name="TextBox 13"/>
          <p:cNvSpPr txBox="1">
            <a:spLocks noChangeArrowheads="1"/>
          </p:cNvSpPr>
          <p:nvPr/>
        </p:nvSpPr>
        <p:spPr bwMode="auto">
          <a:xfrm>
            <a:off x="4095750" y="5072064"/>
            <a:ext cx="3214688" cy="1754187"/>
          </a:xfrm>
          <a:prstGeom prst="rect">
            <a:avLst/>
          </a:prstGeom>
          <a:noFill/>
          <a:ln w="9525">
            <a:noFill/>
            <a:miter lim="800000"/>
            <a:headEnd/>
            <a:tailEnd/>
          </a:ln>
        </p:spPr>
        <p:txBody>
          <a:bodyPr>
            <a:spAutoFit/>
          </a:bodyPr>
          <a:lstStyle/>
          <a:p>
            <a:r>
              <a:rPr lang="en-US" dirty="0">
                <a:latin typeface="Comic Sans MS" pitchFamily="66" charset="0"/>
              </a:rPr>
              <a:t>End your letter:</a:t>
            </a:r>
          </a:p>
          <a:p>
            <a:r>
              <a:rPr lang="en-US" dirty="0">
                <a:latin typeface="Comic Sans MS" pitchFamily="66" charset="0"/>
              </a:rPr>
              <a:t>Yours sincerely (if a name)</a:t>
            </a:r>
          </a:p>
          <a:p>
            <a:endParaRPr lang="en-US" dirty="0">
              <a:latin typeface="Comic Sans MS" pitchFamily="66" charset="0"/>
            </a:endParaRPr>
          </a:p>
          <a:p>
            <a:r>
              <a:rPr lang="en-US" dirty="0">
                <a:latin typeface="Comic Sans MS" pitchFamily="66" charset="0"/>
              </a:rPr>
              <a:t>Yours faithfully (if Sir/Madam or don’t know name)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normAutofit/>
          </a:bodyPr>
          <a:lstStyle/>
          <a:p>
            <a:r>
              <a:rPr lang="en-GB" dirty="0"/>
              <a:t>Formal Letter Writing Sentence Starters</a:t>
            </a:r>
          </a:p>
        </p:txBody>
      </p:sp>
      <p:sp>
        <p:nvSpPr>
          <p:cNvPr id="3" name="Content Placeholder 2"/>
          <p:cNvSpPr>
            <a:spLocks noGrp="1"/>
          </p:cNvSpPr>
          <p:nvPr>
            <p:ph idx="1"/>
          </p:nvPr>
        </p:nvSpPr>
        <p:spPr/>
        <p:txBody>
          <a:bodyPr/>
          <a:lstStyle/>
          <a:p>
            <a:pPr>
              <a:buFont typeface="Wingdings" pitchFamily="2" charset="2"/>
              <a:buChar char="Ø"/>
            </a:pPr>
            <a:r>
              <a:rPr lang="en-GB" dirty="0"/>
              <a:t> In my opinion...</a:t>
            </a:r>
          </a:p>
          <a:p>
            <a:pPr>
              <a:buFont typeface="Wingdings" pitchFamily="2" charset="2"/>
              <a:buChar char="Ø"/>
            </a:pPr>
            <a:r>
              <a:rPr lang="en-GB" dirty="0"/>
              <a:t>When I was at the debate someone said...</a:t>
            </a:r>
          </a:p>
          <a:p>
            <a:pPr>
              <a:buFont typeface="Wingdings" pitchFamily="2" charset="2"/>
              <a:buChar char="Ø"/>
            </a:pPr>
            <a:r>
              <a:rPr lang="en-GB" dirty="0"/>
              <a:t>I don’t agree with...</a:t>
            </a:r>
          </a:p>
          <a:p>
            <a:pPr>
              <a:buFont typeface="Wingdings" pitchFamily="2" charset="2"/>
              <a:buChar char="Ø"/>
            </a:pPr>
            <a:r>
              <a:rPr lang="en-GB" dirty="0" err="1"/>
              <a:t>Funn</a:t>
            </a:r>
            <a:r>
              <a:rPr lang="en-GB" dirty="0"/>
              <a:t> Manor is...</a:t>
            </a:r>
          </a:p>
          <a:p>
            <a:pPr>
              <a:buFont typeface="Wingdings" pitchFamily="2" charset="2"/>
              <a:buChar char="Ø"/>
            </a:pPr>
            <a:r>
              <a:rPr lang="en-GB" dirty="0" err="1"/>
              <a:t>Funn</a:t>
            </a:r>
            <a:r>
              <a:rPr lang="en-GB" dirty="0"/>
              <a:t> </a:t>
            </a:r>
            <a:r>
              <a:rPr lang="en-GB" dirty="0" err="1"/>
              <a:t>Vilage</a:t>
            </a:r>
            <a:r>
              <a:rPr lang="en-GB" dirty="0"/>
              <a:t> is...</a:t>
            </a:r>
          </a:p>
          <a:p>
            <a:pPr>
              <a:buFont typeface="Wingdings" pitchFamily="2" charset="2"/>
              <a:buChar char="Ø"/>
            </a:pPr>
            <a:r>
              <a:rPr lang="en-GB" dirty="0"/>
              <a:t>Would you...?</a:t>
            </a:r>
          </a:p>
          <a:p>
            <a:pPr>
              <a:buFont typeface="Wingdings" pitchFamily="2" charset="2"/>
              <a:buChar char="Ø"/>
            </a:pPr>
            <a:r>
              <a:rPr lang="en-GB" dirty="0"/>
              <a:t>Have you thought about...?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lstStyle/>
          <a:p>
            <a:r>
              <a:rPr lang="en-GB" dirty="0"/>
              <a:t>Peer Assessment</a:t>
            </a:r>
          </a:p>
        </p:txBody>
      </p:sp>
      <p:sp>
        <p:nvSpPr>
          <p:cNvPr id="3" name="Content Placeholder 2"/>
          <p:cNvSpPr>
            <a:spLocks noGrp="1"/>
          </p:cNvSpPr>
          <p:nvPr>
            <p:ph idx="1"/>
          </p:nvPr>
        </p:nvSpPr>
        <p:spPr/>
        <p:txBody>
          <a:bodyPr>
            <a:normAutofit/>
          </a:bodyPr>
          <a:lstStyle/>
          <a:p>
            <a:pPr>
              <a:buNone/>
            </a:pPr>
            <a:r>
              <a:rPr lang="en-GB" dirty="0"/>
              <a:t>Did your partner:</a:t>
            </a:r>
          </a:p>
          <a:p>
            <a:pPr>
              <a:buFont typeface="Wingdings" pitchFamily="2" charset="2"/>
              <a:buChar char="v"/>
            </a:pPr>
            <a:r>
              <a:rPr lang="en-GB" dirty="0"/>
              <a:t>Lay out the letter like we discussed?</a:t>
            </a:r>
          </a:p>
          <a:p>
            <a:pPr>
              <a:buFont typeface="Wingdings" pitchFamily="2" charset="2"/>
              <a:buChar char="v"/>
            </a:pPr>
            <a:r>
              <a:rPr lang="en-GB" dirty="0"/>
              <a:t>Write in full sentences?</a:t>
            </a:r>
          </a:p>
          <a:p>
            <a:pPr>
              <a:buFont typeface="Wingdings" pitchFamily="2" charset="2"/>
              <a:buChar char="v"/>
            </a:pPr>
            <a:r>
              <a:rPr lang="en-GB" dirty="0"/>
              <a:t>Sign off the letter appropriately?</a:t>
            </a:r>
          </a:p>
          <a:p>
            <a:pPr>
              <a:buFont typeface="Wingdings" pitchFamily="2" charset="2"/>
              <a:buChar char="v"/>
            </a:pPr>
            <a:r>
              <a:rPr lang="en-GB" dirty="0"/>
              <a:t>Use capital letters and full stops?</a:t>
            </a:r>
          </a:p>
          <a:p>
            <a:pPr>
              <a:buFont typeface="Wingdings" pitchFamily="2" charset="2"/>
              <a:buChar char="v"/>
            </a:pPr>
            <a:r>
              <a:rPr lang="en-GB" dirty="0"/>
              <a:t>Explain their ideas fully?</a:t>
            </a:r>
          </a:p>
          <a:p>
            <a:pPr>
              <a:buNone/>
            </a:pPr>
            <a:endParaRPr lang="en-GB" dirty="0"/>
          </a:p>
          <a:p>
            <a:pPr>
              <a:buNone/>
            </a:pPr>
            <a:r>
              <a:rPr lang="en-GB" dirty="0">
                <a:solidFill>
                  <a:srgbClr val="FF0000"/>
                </a:solidFill>
              </a:rPr>
              <a:t>Write them a PIN bearing all of those questions in mind.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lstStyle/>
          <a:p>
            <a:r>
              <a:rPr lang="en-GB" dirty="0"/>
              <a:t>Reply from the Chairperson</a:t>
            </a:r>
          </a:p>
        </p:txBody>
      </p:sp>
      <p:sp>
        <p:nvSpPr>
          <p:cNvPr id="3" name="Content Placeholder 2"/>
          <p:cNvSpPr>
            <a:spLocks noGrp="1"/>
          </p:cNvSpPr>
          <p:nvPr>
            <p:ph idx="1"/>
          </p:nvPr>
        </p:nvSpPr>
        <p:spPr/>
        <p:txBody>
          <a:bodyPr>
            <a:normAutofit/>
          </a:bodyPr>
          <a:lstStyle/>
          <a:p>
            <a:pPr>
              <a:buNone/>
            </a:pPr>
            <a:r>
              <a:rPr lang="en-GB" dirty="0"/>
              <a:t>Dear Sir / Madam</a:t>
            </a:r>
          </a:p>
          <a:p>
            <a:pPr>
              <a:buNone/>
            </a:pPr>
            <a:r>
              <a:rPr lang="en-GB" dirty="0"/>
              <a:t>Thank you very much for your letter. After much deliberating we have decided to grant Mr </a:t>
            </a:r>
            <a:r>
              <a:rPr lang="en-GB" dirty="0" err="1"/>
              <a:t>Buyall’s</a:t>
            </a:r>
            <a:r>
              <a:rPr lang="en-GB" dirty="0"/>
              <a:t> request to purchase </a:t>
            </a:r>
            <a:r>
              <a:rPr lang="en-GB" dirty="0" err="1"/>
              <a:t>Funn</a:t>
            </a:r>
            <a:r>
              <a:rPr lang="en-GB" dirty="0"/>
              <a:t> Manor with the aim of turning it into a theme park. We hope this will benefit the village and make it an even better place to live.</a:t>
            </a:r>
          </a:p>
          <a:p>
            <a:pPr>
              <a:buNone/>
            </a:pPr>
            <a:r>
              <a:rPr lang="en-GB" dirty="0"/>
              <a:t>Thank you for your time.</a:t>
            </a:r>
          </a:p>
          <a:p>
            <a:pPr>
              <a:buNone/>
            </a:pPr>
            <a:r>
              <a:rPr lang="en-GB" dirty="0"/>
              <a:t>					Yours Faithfully</a:t>
            </a:r>
          </a:p>
          <a:p>
            <a:pPr>
              <a:buNone/>
            </a:pPr>
            <a:r>
              <a:rPr lang="en-GB" dirty="0"/>
              <a:t>					Madame Chairperson</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lstStyle/>
          <a:p>
            <a:r>
              <a:rPr lang="en-GB" dirty="0"/>
              <a:t>Exit Ticket</a:t>
            </a:r>
          </a:p>
        </p:txBody>
      </p:sp>
      <p:sp>
        <p:nvSpPr>
          <p:cNvPr id="3" name="Content Placeholder 2"/>
          <p:cNvSpPr>
            <a:spLocks noGrp="1"/>
          </p:cNvSpPr>
          <p:nvPr>
            <p:ph idx="1"/>
          </p:nvPr>
        </p:nvSpPr>
        <p:spPr/>
        <p:txBody>
          <a:bodyPr/>
          <a:lstStyle/>
          <a:p>
            <a:pPr>
              <a:buNone/>
            </a:pPr>
            <a:r>
              <a:rPr lang="en-GB" dirty="0">
                <a:solidFill>
                  <a:srgbClr val="FF0000"/>
                </a:solidFill>
              </a:rPr>
              <a:t>Take your post it note. </a:t>
            </a:r>
          </a:p>
          <a:p>
            <a:pPr>
              <a:buNone/>
            </a:pPr>
            <a:r>
              <a:rPr lang="en-GB" dirty="0"/>
              <a:t>On it, write down the name of your character and 3 words to describe how your character feels about this revelation about the new theme park that will be coming to </a:t>
            </a:r>
            <a:r>
              <a:rPr lang="en-GB" dirty="0" err="1"/>
              <a:t>Funn</a:t>
            </a:r>
            <a:r>
              <a:rPr lang="en-GB" dirty="0"/>
              <a:t> Village. </a:t>
            </a:r>
          </a:p>
          <a:p>
            <a:pPr>
              <a:buNone/>
            </a:pPr>
            <a:r>
              <a:rPr lang="en-GB" dirty="0">
                <a:solidFill>
                  <a:srgbClr val="FF0000"/>
                </a:solidFill>
              </a:rPr>
              <a:t>Stick it on the whiteboard.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2297</Words>
  <Application>Microsoft Office PowerPoint</Application>
  <PresentationFormat>Widescreen</PresentationFormat>
  <Paragraphs>166</Paragraphs>
  <Slides>29</Slides>
  <Notes>28</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29</vt:i4>
      </vt:variant>
    </vt:vector>
  </HeadingPairs>
  <TitlesOfParts>
    <vt:vector size="38" baseType="lpstr">
      <vt:lpstr>Aptos</vt:lpstr>
      <vt:lpstr>Aptos Display</vt:lpstr>
      <vt:lpstr>Arial</vt:lpstr>
      <vt:lpstr>Calibri</vt:lpstr>
      <vt:lpstr>Comic Sans MS</vt:lpstr>
      <vt:lpstr>Times New Roman</vt:lpstr>
      <vt:lpstr>Wingdings</vt:lpstr>
      <vt:lpstr>Office Theme</vt:lpstr>
      <vt:lpstr>Photo Editor Photo</vt:lpstr>
      <vt:lpstr>PowerPoint Presentation</vt:lpstr>
      <vt:lpstr>Y7 Theme Park Project</vt:lpstr>
      <vt:lpstr>Lesson 1</vt:lpstr>
      <vt:lpstr>Welcome to Funn Village...</vt:lpstr>
      <vt:lpstr>PowerPoint Presentation</vt:lpstr>
      <vt:lpstr>PowerPoint Presentation</vt:lpstr>
      <vt:lpstr>PowerPoint Presentation</vt:lpstr>
      <vt:lpstr>PowerPoint Presentation</vt:lpstr>
      <vt:lpstr>Funn Manor</vt:lpstr>
      <vt:lpstr>Theme Park Proposal</vt:lpstr>
      <vt:lpstr>Read your sheet</vt:lpstr>
      <vt:lpstr>PowerPoint Presentation</vt:lpstr>
      <vt:lpstr>PowerPoint Presentation</vt:lpstr>
      <vt:lpstr>PowerPoint Presentation</vt:lpstr>
      <vt:lpstr>PowerPoint Presentation</vt:lpstr>
      <vt:lpstr>Debate</vt:lpstr>
      <vt:lpstr>PowerPoint Presentation</vt:lpstr>
      <vt:lpstr>PowerPoint Presentation</vt:lpstr>
      <vt:lpstr>PowerPoint Presentation</vt:lpstr>
      <vt:lpstr>Debate</vt:lpstr>
      <vt:lpstr>Self Assessment</vt:lpstr>
      <vt:lpstr>Lesson 2</vt:lpstr>
      <vt:lpstr>Should the Theme Park Be Built?</vt:lpstr>
      <vt:lpstr>Formal Letter Writing</vt:lpstr>
      <vt:lpstr>Formal Letter Layout</vt:lpstr>
      <vt:lpstr>Formal Letter Writing Sentence Starters</vt:lpstr>
      <vt:lpstr>Peer Assessment</vt:lpstr>
      <vt:lpstr>Reply from the Chairperson</vt:lpstr>
      <vt:lpstr>Exit Ticket</vt:lpstr>
    </vt:vector>
  </TitlesOfParts>
  <Company>Reach South 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Cerys Whitcombe</dc:creator>
  <cp:lastModifiedBy>Cerys Whitcombe</cp:lastModifiedBy>
  <cp:revision>1</cp:revision>
  <dcterms:created xsi:type="dcterms:W3CDTF">2025-07-09T07:44:25Z</dcterms:created>
  <dcterms:modified xsi:type="dcterms:W3CDTF">2025-07-09T07:45:04Z</dcterms:modified>
</cp:coreProperties>
</file>